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5143500" cx="9144000"/>
  <p:notesSz cx="6858000" cy="9144000"/>
  <p:embeddedFontLst>
    <p:embeddedFont>
      <p:font typeface="Lato"/>
      <p:regular r:id="rId12"/>
      <p:bold r:id="rId13"/>
      <p:italic r:id="rId14"/>
      <p:boldItalic r:id="rId15"/>
    </p:embeddedFont>
    <p:embeddedFont>
      <p:font typeface="Lato Light"/>
      <p:regular r:id="rId16"/>
      <p:bold r:id="rId17"/>
      <p:italic r:id="rId18"/>
      <p:boldItalic r:id="rId19"/>
    </p:embeddedFont>
    <p:embeddedFont>
      <p:font typeface="Lato Black"/>
      <p:bold r:id="rId20"/>
      <p:boldItalic r:id="rId21"/>
    </p:embeddedFont>
    <p:embeddedFont>
      <p:font typeface="Helvetica Neue"/>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6" roundtripDataSignature="AMtx7mj2EeNRMf0ciBWw4Jow+9XQfZcy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LatoBlack-bold.fntdata"/><Relationship Id="rId22" Type="http://schemas.openxmlformats.org/officeDocument/2006/relationships/font" Target="fonts/HelveticaNeue-regular.fntdata"/><Relationship Id="rId21" Type="http://schemas.openxmlformats.org/officeDocument/2006/relationships/font" Target="fonts/LatoBlack-boldItalic.fntdata"/><Relationship Id="rId24" Type="http://schemas.openxmlformats.org/officeDocument/2006/relationships/font" Target="fonts/HelveticaNeue-italic.fntdata"/><Relationship Id="rId23" Type="http://schemas.openxmlformats.org/officeDocument/2006/relationships/font" Target="fonts/HelveticaNeue-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customschemas.google.com/relationships/presentationmetadata" Target="metadata"/><Relationship Id="rId25" Type="http://schemas.openxmlformats.org/officeDocument/2006/relationships/font" Target="fonts/HelveticaNeue-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Lato-bold.fntdata"/><Relationship Id="rId12" Type="http://schemas.openxmlformats.org/officeDocument/2006/relationships/font" Target="fonts/Lato-regular.fntdata"/><Relationship Id="rId15" Type="http://schemas.openxmlformats.org/officeDocument/2006/relationships/font" Target="fonts/Lato-boldItalic.fntdata"/><Relationship Id="rId14" Type="http://schemas.openxmlformats.org/officeDocument/2006/relationships/font" Target="fonts/Lato-italic.fntdata"/><Relationship Id="rId17" Type="http://schemas.openxmlformats.org/officeDocument/2006/relationships/font" Target="fonts/LatoLight-bold.fntdata"/><Relationship Id="rId16" Type="http://schemas.openxmlformats.org/officeDocument/2006/relationships/font" Target="fonts/LatoLight-regular.fntdata"/><Relationship Id="rId19" Type="http://schemas.openxmlformats.org/officeDocument/2006/relationships/font" Target="fonts/LatoLight-boldItalic.fntdata"/><Relationship Id="rId18" Type="http://schemas.openxmlformats.org/officeDocument/2006/relationships/font" Target="fonts/LatoLigh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42831ea9e9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g342831ea9e9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4294ce987c_0_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g34294ce987c_0_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4323d5ee78_0_13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3" name="Google Shape;153;g34323d5ee78_0_1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4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9" name="Google Shape;169;p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4294ce987c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4" name="Google Shape;184;g34294ce987c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2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2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5" name="Google Shape;45;p2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6" name="Google Shape;46;p2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7" name="Google Shape;47;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2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50" name="Google Shape;50;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2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3" name="Google Shape;53;p2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4" name="Google Shape;54;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interior estándar">
  <p:cSld name="diapositiva interior estándar">
    <p:spTree>
      <p:nvGrpSpPr>
        <p:cNvPr id="55" name="Shape 55"/>
        <p:cNvGrpSpPr/>
        <p:nvPr/>
      </p:nvGrpSpPr>
      <p:grpSpPr>
        <a:xfrm>
          <a:off x="0" y="0"/>
          <a:ext cx="0" cy="0"/>
          <a:chOff x="0" y="0"/>
          <a:chExt cx="0" cy="0"/>
        </a:xfrm>
      </p:grpSpPr>
      <p:sp>
        <p:nvSpPr>
          <p:cNvPr id="56" name="Google Shape;56;p28"/>
          <p:cNvSpPr txBox="1"/>
          <p:nvPr/>
        </p:nvSpPr>
        <p:spPr>
          <a:xfrm>
            <a:off x="3528001" y="4751789"/>
            <a:ext cx="5561775" cy="393525"/>
          </a:xfrm>
          <a:prstGeom prst="rect">
            <a:avLst/>
          </a:prstGeom>
          <a:noFill/>
          <a:ln>
            <a:noFill/>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300"/>
              <a:buFont typeface="Arial"/>
              <a:buNone/>
            </a:pPr>
            <a:r>
              <a:rPr b="0" i="0" lang="es-ES" sz="975" u="none" cap="none" strike="noStrike">
                <a:solidFill>
                  <a:srgbClr val="666666"/>
                </a:solidFill>
                <a:latin typeface="Lato Light"/>
                <a:ea typeface="Lato Light"/>
                <a:cs typeface="Lato Light"/>
                <a:sym typeface="Lato Light"/>
              </a:rPr>
              <a:t>Fundación </a:t>
            </a:r>
            <a:r>
              <a:rPr b="0" i="0" lang="es-ES" sz="975" u="none" cap="none" strike="noStrike">
                <a:solidFill>
                  <a:srgbClr val="666666"/>
                </a:solidFill>
                <a:latin typeface="Lato Black"/>
                <a:ea typeface="Lato Black"/>
                <a:cs typeface="Lato Black"/>
                <a:sym typeface="Lato Black"/>
              </a:rPr>
              <a:t>Conecta Logística  </a:t>
            </a:r>
            <a:r>
              <a:rPr b="0" i="0" lang="es-ES" sz="975" u="none" cap="none" strike="noStrike">
                <a:solidFill>
                  <a:srgbClr val="666666"/>
                </a:solidFill>
                <a:latin typeface="Lato Light"/>
                <a:ea typeface="Lato Light"/>
                <a:cs typeface="Lato Light"/>
                <a:sym typeface="Lato Light"/>
              </a:rPr>
              <a:t>        </a:t>
            </a:r>
            <a:r>
              <a:rPr b="1" i="0" lang="es-ES" sz="1125" u="none" cap="none" strike="noStrike">
                <a:solidFill>
                  <a:srgbClr val="666666"/>
                </a:solidFill>
                <a:latin typeface="Lato"/>
                <a:ea typeface="Lato"/>
                <a:cs typeface="Lato"/>
                <a:sym typeface="Lato"/>
              </a:rPr>
              <a:t> </a:t>
            </a:r>
            <a:fld id="{00000000-1234-1234-1234-123412341234}" type="slidenum">
              <a:rPr b="0" i="0" lang="es-ES" sz="975" u="none" cap="none" strike="noStrike">
                <a:solidFill>
                  <a:srgbClr val="666666"/>
                </a:solidFill>
                <a:latin typeface="Lato Black"/>
                <a:ea typeface="Lato Black"/>
                <a:cs typeface="Lato Black"/>
                <a:sym typeface="Lato Black"/>
              </a:rPr>
              <a:t>‹#›</a:t>
            </a:fld>
            <a:endParaRPr b="0" i="0" sz="975" u="none" cap="none" strike="noStrike">
              <a:solidFill>
                <a:srgbClr val="B7B7B7"/>
              </a:solidFill>
              <a:latin typeface="Lato Black"/>
              <a:ea typeface="Lato Black"/>
              <a:cs typeface="Lato Black"/>
              <a:sym typeface="Lato Black"/>
            </a:endParaRPr>
          </a:p>
        </p:txBody>
      </p:sp>
      <p:pic>
        <p:nvPicPr>
          <p:cNvPr id="57" name="Google Shape;57;p28"/>
          <p:cNvPicPr preferRelativeResize="0"/>
          <p:nvPr/>
        </p:nvPicPr>
        <p:blipFill rotWithShape="1">
          <a:blip r:embed="rId2">
            <a:alphaModFix/>
          </a:blip>
          <a:srcRect b="0" l="0" r="0" t="0"/>
          <a:stretch/>
        </p:blipFill>
        <p:spPr>
          <a:xfrm>
            <a:off x="8279999" y="207853"/>
            <a:ext cx="656150" cy="656150"/>
          </a:xfrm>
          <a:prstGeom prst="rect">
            <a:avLst/>
          </a:prstGeom>
          <a:noFill/>
          <a:ln>
            <a:noFill/>
          </a:ln>
        </p:spPr>
      </p:pic>
      <p:cxnSp>
        <p:nvCxnSpPr>
          <p:cNvPr id="58" name="Google Shape;58;p28"/>
          <p:cNvCxnSpPr/>
          <p:nvPr/>
        </p:nvCxnSpPr>
        <p:spPr>
          <a:xfrm>
            <a:off x="-82600" y="4729414"/>
            <a:ext cx="9395775" cy="10800"/>
          </a:xfrm>
          <a:prstGeom prst="straightConnector1">
            <a:avLst/>
          </a:prstGeom>
          <a:noFill/>
          <a:ln cap="flat" cmpd="sng" w="9525">
            <a:solidFill>
              <a:srgbClr val="B7B7B7"/>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1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6" name="Shape 16"/>
        <p:cNvGrpSpPr/>
        <p:nvPr/>
      </p:nvGrpSpPr>
      <p:grpSpPr>
        <a:xfrm>
          <a:off x="0" y="0"/>
          <a:ext cx="0" cy="0"/>
          <a:chOff x="0" y="0"/>
          <a:chExt cx="0" cy="0"/>
        </a:xfrm>
      </p:grpSpPr>
      <p:sp>
        <p:nvSpPr>
          <p:cNvPr id="17" name="Google Shape;17;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p:cSld name="En blanco">
    <p:spTree>
      <p:nvGrpSpPr>
        <p:cNvPr id="18" name="Shape 18"/>
        <p:cNvGrpSpPr/>
        <p:nvPr/>
      </p:nvGrpSpPr>
      <p:grpSpPr>
        <a:xfrm>
          <a:off x="0" y="0"/>
          <a:ext cx="0" cy="0"/>
          <a:chOff x="0" y="0"/>
          <a:chExt cx="0" cy="0"/>
        </a:xfrm>
      </p:grpSpPr>
      <p:sp>
        <p:nvSpPr>
          <p:cNvPr id="19" name="Google Shape;19;p19"/>
          <p:cNvSpPr txBox="1"/>
          <p:nvPr>
            <p:ph idx="12" type="sldNum"/>
          </p:nvPr>
        </p:nvSpPr>
        <p:spPr>
          <a:xfrm>
            <a:off x="8317364" y="4731076"/>
            <a:ext cx="198000" cy="207900"/>
          </a:xfrm>
          <a:prstGeom prst="rect">
            <a:avLst/>
          </a:prstGeom>
          <a:noFill/>
          <a:ln>
            <a:noFill/>
          </a:ln>
        </p:spPr>
        <p:txBody>
          <a:bodyPr anchorCtr="0" anchor="ctr" bIns="34275" lIns="34275" spcFirstLastPara="1" rIns="34275" wrap="square" tIns="34275">
            <a:sp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
        <p:nvSpPr>
          <p:cNvPr id="20" name="Google Shape;20;p19"/>
          <p:cNvSpPr/>
          <p:nvPr/>
        </p:nvSpPr>
        <p:spPr>
          <a:xfrm>
            <a:off x="-1" y="3171182"/>
            <a:ext cx="150000" cy="1985400"/>
          </a:xfrm>
          <a:prstGeom prst="rect">
            <a:avLst/>
          </a:prstGeom>
          <a:solidFill>
            <a:srgbClr val="B31920"/>
          </a:solidFill>
          <a:ln cap="flat" cmpd="sng" w="12700">
            <a:solidFill>
              <a:srgbClr val="B31920"/>
            </a:solidFill>
            <a:prstDash val="solid"/>
            <a:miter lim="8000"/>
            <a:headEnd len="sm" w="sm" type="none"/>
            <a:tailEnd len="sm" w="sm" type="none"/>
          </a:ln>
        </p:spPr>
        <p:txBody>
          <a:bodyPr anchorCtr="0" anchor="ctr" bIns="34275" lIns="34275" spcFirstLastPara="1" rIns="34275" wrap="square" tIns="34275">
            <a:noAutofit/>
          </a:bodyPr>
          <a:lstStyle/>
          <a:p>
            <a:pPr indent="0" lvl="0" marL="0" marR="0" rtl="0" algn="ctr">
              <a:lnSpc>
                <a:spcPct val="100000"/>
              </a:lnSpc>
              <a:spcBef>
                <a:spcPts val="0"/>
              </a:spcBef>
              <a:spcAft>
                <a:spcPts val="0"/>
              </a:spcAft>
              <a:buClr>
                <a:srgbClr val="FFFFFF"/>
              </a:buClr>
              <a:buSzPts val="1400"/>
              <a:buFont typeface="Calibri"/>
              <a:buNone/>
            </a:pPr>
            <a:r>
              <a:t/>
            </a:r>
            <a:endParaRPr b="0" i="0" sz="1400" u="none" cap="none" strike="noStrike">
              <a:solidFill>
                <a:srgbClr val="000000"/>
              </a:solidFill>
              <a:latin typeface="Calibri"/>
              <a:ea typeface="Calibri"/>
              <a:cs typeface="Calibri"/>
              <a:sym typeface="Calibri"/>
            </a:endParaRPr>
          </a:p>
        </p:txBody>
      </p:sp>
      <p:sp>
        <p:nvSpPr>
          <p:cNvPr id="21" name="Google Shape;21;p19"/>
          <p:cNvSpPr/>
          <p:nvPr/>
        </p:nvSpPr>
        <p:spPr>
          <a:xfrm>
            <a:off x="-1" y="0"/>
            <a:ext cx="150000" cy="1745100"/>
          </a:xfrm>
          <a:prstGeom prst="rect">
            <a:avLst/>
          </a:prstGeom>
          <a:solidFill>
            <a:srgbClr val="EEB827"/>
          </a:solidFill>
          <a:ln cap="flat" cmpd="sng" w="12700">
            <a:solidFill>
              <a:srgbClr val="EEB827"/>
            </a:solidFill>
            <a:prstDash val="solid"/>
            <a:miter lim="8000"/>
            <a:headEnd len="sm" w="sm" type="none"/>
            <a:tailEnd len="sm" w="sm" type="none"/>
          </a:ln>
        </p:spPr>
        <p:txBody>
          <a:bodyPr anchorCtr="0" anchor="ctr" bIns="34275" lIns="34275" spcFirstLastPara="1" rIns="34275" wrap="square" tIns="34275">
            <a:noAutofit/>
          </a:bodyPr>
          <a:lstStyle/>
          <a:p>
            <a:pPr indent="0" lvl="0" marL="0" marR="0" rtl="0" algn="ctr">
              <a:lnSpc>
                <a:spcPct val="100000"/>
              </a:lnSpc>
              <a:spcBef>
                <a:spcPts val="0"/>
              </a:spcBef>
              <a:spcAft>
                <a:spcPts val="0"/>
              </a:spcAft>
              <a:buClr>
                <a:srgbClr val="FFFFFF"/>
              </a:buClr>
              <a:buSzPts val="1400"/>
              <a:buFont typeface="Calibri"/>
              <a:buNone/>
            </a:pPr>
            <a:r>
              <a:t/>
            </a:r>
            <a:endParaRPr b="0" i="0" sz="1400" u="none" cap="none" strike="noStrike">
              <a:solidFill>
                <a:srgbClr val="000000"/>
              </a:solidFill>
              <a:latin typeface="Calibri"/>
              <a:ea typeface="Calibri"/>
              <a:cs typeface="Calibri"/>
              <a:sym typeface="Calibri"/>
            </a:endParaRPr>
          </a:p>
        </p:txBody>
      </p:sp>
      <p:sp>
        <p:nvSpPr>
          <p:cNvPr id="22" name="Google Shape;22;p19"/>
          <p:cNvSpPr/>
          <p:nvPr/>
        </p:nvSpPr>
        <p:spPr>
          <a:xfrm>
            <a:off x="0" y="1607234"/>
            <a:ext cx="150000" cy="1791300"/>
          </a:xfrm>
          <a:prstGeom prst="rect">
            <a:avLst/>
          </a:prstGeom>
          <a:solidFill>
            <a:srgbClr val="7030A0"/>
          </a:solidFill>
          <a:ln cap="flat" cmpd="sng" w="12700">
            <a:solidFill>
              <a:srgbClr val="7030A0"/>
            </a:solidFill>
            <a:prstDash val="solid"/>
            <a:miter lim="8000"/>
            <a:headEnd len="sm" w="sm" type="none"/>
            <a:tailEnd len="sm" w="sm" type="none"/>
          </a:ln>
        </p:spPr>
        <p:txBody>
          <a:bodyPr anchorCtr="0" anchor="ctr" bIns="34275" lIns="34275" spcFirstLastPara="1" rIns="34275" wrap="square" tIns="34275">
            <a:noAutofit/>
          </a:bodyPr>
          <a:lstStyle/>
          <a:p>
            <a:pPr indent="0" lvl="0" marL="0" marR="0" rtl="0" algn="ctr">
              <a:lnSpc>
                <a:spcPct val="100000"/>
              </a:lnSpc>
              <a:spcBef>
                <a:spcPts val="0"/>
              </a:spcBef>
              <a:spcAft>
                <a:spcPts val="0"/>
              </a:spcAft>
              <a:buClr>
                <a:srgbClr val="FFFFFF"/>
              </a:buClr>
              <a:buSzPts val="1400"/>
              <a:buFont typeface="Calibri"/>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5" name="Google Shape;25;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6" name="Google Shape;26;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7" name="Shape 27"/>
        <p:cNvGrpSpPr/>
        <p:nvPr/>
      </p:nvGrpSpPr>
      <p:grpSpPr>
        <a:xfrm>
          <a:off x="0" y="0"/>
          <a:ext cx="0" cy="0"/>
          <a:chOff x="0" y="0"/>
          <a:chExt cx="0" cy="0"/>
        </a:xfrm>
      </p:grpSpPr>
      <p:sp>
        <p:nvSpPr>
          <p:cNvPr id="28" name="Google Shape;28;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9" name="Google Shape;29;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0" name="Google Shape;30;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4" name="Google Shape;34;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5" name="Shape 35"/>
        <p:cNvGrpSpPr/>
        <p:nvPr/>
      </p:nvGrpSpPr>
      <p:grpSpPr>
        <a:xfrm>
          <a:off x="0" y="0"/>
          <a:ext cx="0" cy="0"/>
          <a:chOff x="0" y="0"/>
          <a:chExt cx="0" cy="0"/>
        </a:xfrm>
      </p:grpSpPr>
      <p:sp>
        <p:nvSpPr>
          <p:cNvPr id="36" name="Google Shape;36;p2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7" name="Google Shape;37;p2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8" name="Google Shape;38;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2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1" name="Google Shape;41;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png"/><Relationship Id="rId4" Type="http://schemas.openxmlformats.org/officeDocument/2006/relationships/image" Target="../media/image1.png"/><Relationship Id="rId5" Type="http://schemas.openxmlformats.org/officeDocument/2006/relationships/image" Target="../media/image15.png"/><Relationship Id="rId6"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8.jpg"/><Relationship Id="rId4" Type="http://schemas.openxmlformats.org/officeDocument/2006/relationships/image" Target="../media/image7.png"/><Relationship Id="rId5" Type="http://schemas.openxmlformats.org/officeDocument/2006/relationships/image" Target="../media/image14.png"/><Relationship Id="rId6" Type="http://schemas.openxmlformats.org/officeDocument/2006/relationships/image" Target="../media/image12.png"/><Relationship Id="rId7"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18.jpg"/><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8.jpg"/><Relationship Id="rId4" Type="http://schemas.openxmlformats.org/officeDocument/2006/relationships/image" Target="../media/image13.png"/><Relationship Id="rId5" Type="http://schemas.openxmlformats.org/officeDocument/2006/relationships/image" Target="../media/image10.png"/><Relationship Id="rId6" Type="http://schemas.openxmlformats.org/officeDocument/2006/relationships/image" Target="../media/image4.png"/><Relationship Id="rId7" Type="http://schemas.openxmlformats.org/officeDocument/2006/relationships/image" Target="../media/image19.png"/><Relationship Id="rId8"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18.jpg"/><Relationship Id="rId4" Type="http://schemas.openxmlformats.org/officeDocument/2006/relationships/image" Target="../media/image9.png"/><Relationship Id="rId5" Type="http://schemas.openxmlformats.org/officeDocument/2006/relationships/image" Target="../media/image2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8.jpg"/><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png"/><Relationship Id="rId4" Type="http://schemas.openxmlformats.org/officeDocument/2006/relationships/image" Target="../media/image1.png"/><Relationship Id="rId5" Type="http://schemas.openxmlformats.org/officeDocument/2006/relationships/image" Target="../media/image15.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C3DB5"/>
        </a:solidFill>
      </p:bgPr>
    </p:bg>
    <p:spTree>
      <p:nvGrpSpPr>
        <p:cNvPr id="62" name="Shape 62"/>
        <p:cNvGrpSpPr/>
        <p:nvPr/>
      </p:nvGrpSpPr>
      <p:grpSpPr>
        <a:xfrm>
          <a:off x="0" y="0"/>
          <a:ext cx="0" cy="0"/>
          <a:chOff x="0" y="0"/>
          <a:chExt cx="0" cy="0"/>
        </a:xfrm>
      </p:grpSpPr>
      <p:sp>
        <p:nvSpPr>
          <p:cNvPr id="63" name="Google Shape;63;p1"/>
          <p:cNvSpPr txBox="1"/>
          <p:nvPr/>
        </p:nvSpPr>
        <p:spPr>
          <a:xfrm>
            <a:off x="5729550" y="4339068"/>
            <a:ext cx="31713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000"/>
              <a:buFont typeface="Arial"/>
              <a:buNone/>
            </a:pPr>
            <a:r>
              <a:rPr b="0" i="0" lang="es-ES" sz="2000" u="none" cap="none" strike="noStrike">
                <a:solidFill>
                  <a:schemeClr val="lt1"/>
                </a:solidFill>
                <a:latin typeface="Arial"/>
                <a:ea typeface="Arial"/>
                <a:cs typeface="Arial"/>
                <a:sym typeface="Arial"/>
              </a:rPr>
              <a:t>www.</a:t>
            </a:r>
            <a:r>
              <a:rPr b="1" i="0" lang="es-ES" sz="2000" u="none" cap="none" strike="noStrike">
                <a:solidFill>
                  <a:schemeClr val="lt1"/>
                </a:solidFill>
                <a:latin typeface="Arial"/>
                <a:ea typeface="Arial"/>
                <a:cs typeface="Arial"/>
                <a:sym typeface="Arial"/>
              </a:rPr>
              <a:t>conectalogistica</a:t>
            </a:r>
            <a:r>
              <a:rPr b="0" i="0" lang="es-ES" sz="2000" u="none" cap="none" strike="noStrike">
                <a:solidFill>
                  <a:schemeClr val="lt1"/>
                </a:solidFill>
                <a:latin typeface="Arial"/>
                <a:ea typeface="Arial"/>
                <a:cs typeface="Arial"/>
                <a:sym typeface="Arial"/>
              </a:rPr>
              <a:t>.cl</a:t>
            </a:r>
            <a:endParaRPr b="0" i="0" sz="1300" u="none" cap="none" strike="noStrike">
              <a:solidFill>
                <a:srgbClr val="000000"/>
              </a:solidFill>
              <a:latin typeface="Arial"/>
              <a:ea typeface="Arial"/>
              <a:cs typeface="Arial"/>
              <a:sym typeface="Arial"/>
            </a:endParaRPr>
          </a:p>
        </p:txBody>
      </p:sp>
      <p:pic>
        <p:nvPicPr>
          <p:cNvPr id="64" name="Google Shape;64;p1"/>
          <p:cNvPicPr preferRelativeResize="0"/>
          <p:nvPr/>
        </p:nvPicPr>
        <p:blipFill rotWithShape="1">
          <a:blip r:embed="rId3">
            <a:alphaModFix/>
          </a:blip>
          <a:srcRect b="0" l="0" r="0" t="0"/>
          <a:stretch/>
        </p:blipFill>
        <p:spPr>
          <a:xfrm>
            <a:off x="4303594" y="228483"/>
            <a:ext cx="1652415" cy="1652411"/>
          </a:xfrm>
          <a:prstGeom prst="rect">
            <a:avLst/>
          </a:prstGeom>
          <a:noFill/>
          <a:ln>
            <a:noFill/>
          </a:ln>
        </p:spPr>
      </p:pic>
      <p:pic>
        <p:nvPicPr>
          <p:cNvPr id="65" name="Google Shape;65;p1"/>
          <p:cNvPicPr preferRelativeResize="0"/>
          <p:nvPr/>
        </p:nvPicPr>
        <p:blipFill rotWithShape="1">
          <a:blip r:embed="rId4">
            <a:alphaModFix/>
          </a:blip>
          <a:srcRect b="0" l="0" r="0" t="0"/>
          <a:stretch/>
        </p:blipFill>
        <p:spPr>
          <a:xfrm>
            <a:off x="4737399" y="182762"/>
            <a:ext cx="4208301" cy="4208292"/>
          </a:xfrm>
          <a:prstGeom prst="rect">
            <a:avLst/>
          </a:prstGeom>
          <a:noFill/>
          <a:ln>
            <a:noFill/>
          </a:ln>
        </p:spPr>
      </p:pic>
      <p:pic>
        <p:nvPicPr>
          <p:cNvPr id="66" name="Google Shape;66;p1"/>
          <p:cNvPicPr preferRelativeResize="0"/>
          <p:nvPr/>
        </p:nvPicPr>
        <p:blipFill rotWithShape="1">
          <a:blip r:embed="rId5">
            <a:alphaModFix/>
          </a:blip>
          <a:srcRect b="0" l="0" r="0" t="0"/>
          <a:stretch/>
        </p:blipFill>
        <p:spPr>
          <a:xfrm>
            <a:off x="304800" y="321874"/>
            <a:ext cx="1707954" cy="791650"/>
          </a:xfrm>
          <a:prstGeom prst="rect">
            <a:avLst/>
          </a:prstGeom>
          <a:noFill/>
          <a:ln>
            <a:noFill/>
          </a:ln>
        </p:spPr>
      </p:pic>
      <p:pic>
        <p:nvPicPr>
          <p:cNvPr id="67" name="Google Shape;67;p1"/>
          <p:cNvPicPr preferRelativeResize="0"/>
          <p:nvPr/>
        </p:nvPicPr>
        <p:blipFill rotWithShape="1">
          <a:blip r:embed="rId6">
            <a:alphaModFix/>
          </a:blip>
          <a:srcRect b="0" l="0" r="0" t="0"/>
          <a:stretch/>
        </p:blipFill>
        <p:spPr>
          <a:xfrm>
            <a:off x="2093094" y="524381"/>
            <a:ext cx="916381" cy="341601"/>
          </a:xfrm>
          <a:prstGeom prst="rect">
            <a:avLst/>
          </a:prstGeom>
          <a:noFill/>
          <a:ln>
            <a:noFill/>
          </a:ln>
        </p:spPr>
      </p:pic>
      <p:sp>
        <p:nvSpPr>
          <p:cNvPr id="68" name="Google Shape;68;p1"/>
          <p:cNvSpPr/>
          <p:nvPr/>
        </p:nvSpPr>
        <p:spPr>
          <a:xfrm>
            <a:off x="400475" y="3562022"/>
            <a:ext cx="3950700" cy="341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1"/>
          <p:cNvSpPr txBox="1"/>
          <p:nvPr/>
        </p:nvSpPr>
        <p:spPr>
          <a:xfrm>
            <a:off x="334375" y="2623486"/>
            <a:ext cx="4208400" cy="18426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rgbClr val="000000"/>
              </a:buClr>
              <a:buSzPts val="2400"/>
              <a:buFont typeface="Arial"/>
              <a:buNone/>
            </a:pPr>
            <a:r>
              <a:rPr b="0" i="0" lang="es-ES" sz="2400" u="none" cap="none" strike="noStrike">
                <a:solidFill>
                  <a:schemeClr val="lt1"/>
                </a:solidFill>
                <a:latin typeface="Lato"/>
                <a:ea typeface="Lato"/>
                <a:cs typeface="Lato"/>
                <a:sym typeface="Lato"/>
              </a:rPr>
              <a:t>COMPARATIVA 2024-2025</a:t>
            </a:r>
            <a:endParaRPr/>
          </a:p>
          <a:p>
            <a:pPr indent="0" lvl="0" marL="0" marR="0" rtl="0" algn="l">
              <a:lnSpc>
                <a:spcPct val="115000"/>
              </a:lnSpc>
              <a:spcBef>
                <a:spcPts val="0"/>
              </a:spcBef>
              <a:spcAft>
                <a:spcPts val="0"/>
              </a:spcAft>
              <a:buClr>
                <a:srgbClr val="000000"/>
              </a:buClr>
              <a:buSzPts val="2400"/>
              <a:buFont typeface="Arial"/>
              <a:buNone/>
            </a:pPr>
            <a:r>
              <a:rPr lang="es-ES" sz="2400">
                <a:solidFill>
                  <a:schemeClr val="lt1"/>
                </a:solidFill>
                <a:latin typeface="Lato"/>
                <a:ea typeface="Lato"/>
                <a:cs typeface="Lato"/>
                <a:sym typeface="Lato"/>
              </a:rPr>
              <a:t>ENCUESTA</a:t>
            </a:r>
            <a:r>
              <a:rPr b="0" i="0" lang="es-ES" sz="2400" u="none" cap="none" strike="noStrike">
                <a:solidFill>
                  <a:schemeClr val="lt1"/>
                </a:solidFill>
                <a:latin typeface="Lato"/>
                <a:ea typeface="Lato"/>
                <a:cs typeface="Lato"/>
                <a:sym typeface="Lato"/>
              </a:rPr>
              <a:t> </a:t>
            </a:r>
            <a:br>
              <a:rPr b="0" i="0" lang="es-ES" sz="2400" u="none" cap="none" strike="noStrike">
                <a:solidFill>
                  <a:schemeClr val="lt1"/>
                </a:solidFill>
                <a:latin typeface="Lato"/>
                <a:ea typeface="Lato"/>
                <a:cs typeface="Lato"/>
                <a:sym typeface="Lato"/>
              </a:rPr>
            </a:br>
            <a:r>
              <a:rPr b="0" i="0" lang="es-ES" sz="2400" u="none" cap="none" strike="noStrike">
                <a:solidFill>
                  <a:srgbClr val="753BBD"/>
                </a:solidFill>
                <a:latin typeface="Lato Black"/>
                <a:ea typeface="Lato Black"/>
                <a:cs typeface="Lato Black"/>
                <a:sym typeface="Lato Black"/>
              </a:rPr>
              <a:t>ADOPCIÓN TECNOLÓGICA </a:t>
            </a:r>
            <a:r>
              <a:rPr b="0" i="0" lang="es-ES" sz="2400" u="none" cap="none" strike="noStrike">
                <a:solidFill>
                  <a:schemeClr val="lt1"/>
                </a:solidFill>
                <a:latin typeface="Lato"/>
                <a:ea typeface="Lato"/>
                <a:cs typeface="Lato"/>
                <a:sym typeface="Lato"/>
              </a:rPr>
              <a:t>EN EMPRESAS DE LOGÍSTICA URBANA</a:t>
            </a:r>
            <a:endParaRPr b="0" i="0" sz="2400" u="none" cap="none" strike="noStrike">
              <a:solidFill>
                <a:schemeClr val="lt1"/>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pic>
        <p:nvPicPr>
          <p:cNvPr id="74" name="Google Shape;74;g342831ea9e9_0_1"/>
          <p:cNvPicPr preferRelativeResize="0"/>
          <p:nvPr/>
        </p:nvPicPr>
        <p:blipFill rotWithShape="1">
          <a:blip r:embed="rId3">
            <a:alphaModFix/>
          </a:blip>
          <a:srcRect b="0" l="0" r="0" t="0"/>
          <a:stretch/>
        </p:blipFill>
        <p:spPr>
          <a:xfrm>
            <a:off x="8347914" y="4463970"/>
            <a:ext cx="571500" cy="558300"/>
          </a:xfrm>
          <a:prstGeom prst="rect">
            <a:avLst/>
          </a:prstGeom>
          <a:noFill/>
          <a:ln>
            <a:noFill/>
          </a:ln>
        </p:spPr>
      </p:pic>
      <p:sp>
        <p:nvSpPr>
          <p:cNvPr id="75" name="Google Shape;75;g342831ea9e9_0_1"/>
          <p:cNvSpPr txBox="1"/>
          <p:nvPr/>
        </p:nvSpPr>
        <p:spPr>
          <a:xfrm>
            <a:off x="489850" y="238500"/>
            <a:ext cx="4961400" cy="558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CARACTERIZACIÓN DE LA MUESTRA</a:t>
            </a:r>
            <a:endParaRPr b="1" i="0" sz="2000" u="none" cap="none" strike="noStrike">
              <a:solidFill>
                <a:srgbClr val="595959"/>
              </a:solidFill>
              <a:latin typeface="Arial"/>
              <a:ea typeface="Arial"/>
              <a:cs typeface="Arial"/>
              <a:sym typeface="Arial"/>
            </a:endParaRPr>
          </a:p>
        </p:txBody>
      </p:sp>
      <p:sp>
        <p:nvSpPr>
          <p:cNvPr id="76" name="Google Shape;76;g342831ea9e9_0_1"/>
          <p:cNvSpPr txBox="1"/>
          <p:nvPr/>
        </p:nvSpPr>
        <p:spPr>
          <a:xfrm>
            <a:off x="6175158" y="886200"/>
            <a:ext cx="1312200" cy="4926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2025</a:t>
            </a:r>
            <a:endParaRPr b="1" i="0" sz="2000" u="none" cap="none" strike="noStrike">
              <a:solidFill>
                <a:srgbClr val="595959"/>
              </a:solidFill>
              <a:latin typeface="Arial"/>
              <a:ea typeface="Arial"/>
              <a:cs typeface="Arial"/>
              <a:sym typeface="Arial"/>
            </a:endParaRPr>
          </a:p>
        </p:txBody>
      </p:sp>
      <p:sp>
        <p:nvSpPr>
          <p:cNvPr id="77" name="Google Shape;77;g342831ea9e9_0_1"/>
          <p:cNvSpPr txBox="1"/>
          <p:nvPr/>
        </p:nvSpPr>
        <p:spPr>
          <a:xfrm>
            <a:off x="4672488" y="1785525"/>
            <a:ext cx="1578000" cy="600300"/>
          </a:xfrm>
          <a:prstGeom prst="rect">
            <a:avLst/>
          </a:prstGeom>
          <a:noFill/>
          <a:ln>
            <a:noFill/>
          </a:ln>
        </p:spPr>
        <p:txBody>
          <a:bodyPr anchorCtr="0" anchor="ctr" bIns="91425" lIns="91425" spcFirstLastPara="1" rIns="91425" wrap="square" tIns="91425">
            <a:noAutofit/>
          </a:bodyPr>
          <a:lstStyle/>
          <a:p>
            <a:pPr indent="0" lvl="0" marL="0" marR="0" rtl="0" algn="r">
              <a:lnSpc>
                <a:spcPct val="90000"/>
              </a:lnSpc>
              <a:spcBef>
                <a:spcPts val="0"/>
              </a:spcBef>
              <a:spcAft>
                <a:spcPts val="0"/>
              </a:spcAft>
              <a:buClr>
                <a:schemeClr val="dk1"/>
              </a:buClr>
              <a:buSzPts val="3500"/>
              <a:buFont typeface="Arial"/>
              <a:buNone/>
            </a:pPr>
            <a:r>
              <a:rPr b="1" i="0" lang="es-ES" sz="1800" u="none" cap="none" strike="noStrike">
                <a:solidFill>
                  <a:srgbClr val="EBB40C"/>
                </a:solidFill>
                <a:latin typeface="Arial"/>
                <a:ea typeface="Arial"/>
                <a:cs typeface="Arial"/>
                <a:sym typeface="Arial"/>
              </a:rPr>
              <a:t>45</a:t>
            </a:r>
            <a:r>
              <a:rPr b="0" i="0" lang="es-ES" sz="1400" u="none" cap="none" strike="noStrike">
                <a:solidFill>
                  <a:srgbClr val="EBB40C"/>
                </a:solidFill>
                <a:latin typeface="Arial"/>
                <a:ea typeface="Arial"/>
                <a:cs typeface="Arial"/>
                <a:sym typeface="Arial"/>
              </a:rPr>
              <a:t>%</a:t>
            </a:r>
            <a:endParaRPr b="1" i="0" sz="1400" u="none" cap="none" strike="noStrike">
              <a:solidFill>
                <a:srgbClr val="EBB40C"/>
              </a:solidFill>
              <a:latin typeface="Arial"/>
              <a:ea typeface="Arial"/>
              <a:cs typeface="Arial"/>
              <a:sym typeface="Arial"/>
            </a:endParaRPr>
          </a:p>
          <a:p>
            <a:pPr indent="0" lvl="0" marL="171450" marR="0" rtl="0" algn="r">
              <a:lnSpc>
                <a:spcPct val="90000"/>
              </a:lnSpc>
              <a:spcBef>
                <a:spcPts val="0"/>
              </a:spcBef>
              <a:spcAft>
                <a:spcPts val="0"/>
              </a:spcAft>
              <a:buClr>
                <a:srgbClr val="000000"/>
              </a:buClr>
              <a:buSzPts val="1500"/>
              <a:buFont typeface="Arial"/>
              <a:buNone/>
            </a:pPr>
            <a:r>
              <a:rPr b="1" i="0" lang="es-ES" sz="1200" u="none" cap="none" strike="noStrike">
                <a:solidFill>
                  <a:srgbClr val="EBB40C"/>
                </a:solidFill>
                <a:latin typeface="Arial"/>
                <a:ea typeface="Arial"/>
                <a:cs typeface="Arial"/>
                <a:sym typeface="Arial"/>
              </a:rPr>
              <a:t>Generadores de carga</a:t>
            </a:r>
            <a:endParaRPr b="1" i="0" sz="1200" u="none" cap="none" strike="noStrike">
              <a:solidFill>
                <a:srgbClr val="EBB40C"/>
              </a:solidFill>
              <a:latin typeface="Arial"/>
              <a:ea typeface="Arial"/>
              <a:cs typeface="Arial"/>
              <a:sym typeface="Arial"/>
            </a:endParaRPr>
          </a:p>
        </p:txBody>
      </p:sp>
      <p:sp>
        <p:nvSpPr>
          <p:cNvPr id="78" name="Google Shape;78;g342831ea9e9_0_1"/>
          <p:cNvSpPr txBox="1"/>
          <p:nvPr/>
        </p:nvSpPr>
        <p:spPr>
          <a:xfrm>
            <a:off x="7411980" y="1647065"/>
            <a:ext cx="1426500" cy="7665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chemeClr val="dk1"/>
              </a:buClr>
              <a:buSzPts val="3500"/>
              <a:buFont typeface="Arial"/>
              <a:buNone/>
            </a:pPr>
            <a:r>
              <a:rPr b="1" i="0" lang="es-ES" sz="1800" u="none" cap="none" strike="noStrike">
                <a:solidFill>
                  <a:srgbClr val="7030A0"/>
                </a:solidFill>
                <a:latin typeface="Arial"/>
                <a:ea typeface="Arial"/>
                <a:cs typeface="Arial"/>
                <a:sym typeface="Arial"/>
              </a:rPr>
              <a:t>55</a:t>
            </a:r>
            <a:r>
              <a:rPr b="0" i="0" lang="es-ES" sz="1400" u="none" cap="none" strike="noStrike">
                <a:solidFill>
                  <a:srgbClr val="7030A0"/>
                </a:solidFill>
                <a:latin typeface="Arial"/>
                <a:ea typeface="Arial"/>
                <a:cs typeface="Arial"/>
                <a:sym typeface="Arial"/>
              </a:rPr>
              <a:t>%</a:t>
            </a:r>
            <a:endParaRPr b="1" i="0" sz="1400" u="none" cap="none" strike="noStrike">
              <a:solidFill>
                <a:srgbClr val="7030A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500"/>
              <a:buFont typeface="Arial"/>
              <a:buNone/>
            </a:pPr>
            <a:r>
              <a:rPr b="1" i="0" lang="es-ES" sz="1200" u="none" cap="none" strike="noStrike">
                <a:solidFill>
                  <a:srgbClr val="7030A0"/>
                </a:solidFill>
                <a:latin typeface="Arial"/>
                <a:ea typeface="Arial"/>
                <a:cs typeface="Arial"/>
                <a:sym typeface="Arial"/>
              </a:rPr>
              <a:t>Operadores logísticos</a:t>
            </a:r>
            <a:endParaRPr b="1" i="0" sz="1200" u="none" cap="none" strike="noStrike">
              <a:solidFill>
                <a:srgbClr val="7030A0"/>
              </a:solidFill>
              <a:latin typeface="Arial"/>
              <a:ea typeface="Arial"/>
              <a:cs typeface="Arial"/>
              <a:sym typeface="Arial"/>
            </a:endParaRPr>
          </a:p>
        </p:txBody>
      </p:sp>
      <p:grpSp>
        <p:nvGrpSpPr>
          <p:cNvPr id="79" name="Google Shape;79;g342831ea9e9_0_1"/>
          <p:cNvGrpSpPr/>
          <p:nvPr/>
        </p:nvGrpSpPr>
        <p:grpSpPr>
          <a:xfrm>
            <a:off x="6240879" y="1500530"/>
            <a:ext cx="1180731" cy="1170291"/>
            <a:chOff x="1652250" y="2865675"/>
            <a:chExt cx="1505075" cy="1493099"/>
          </a:xfrm>
        </p:grpSpPr>
        <p:pic>
          <p:nvPicPr>
            <p:cNvPr id="80" name="Google Shape;80;g342831ea9e9_0_1"/>
            <p:cNvPicPr preferRelativeResize="0"/>
            <p:nvPr/>
          </p:nvPicPr>
          <p:blipFill rotWithShape="1">
            <a:blip r:embed="rId4">
              <a:alphaModFix/>
            </a:blip>
            <a:srcRect b="0" l="0" r="0" t="0"/>
            <a:stretch/>
          </p:blipFill>
          <p:spPr>
            <a:xfrm>
              <a:off x="1652250" y="2865675"/>
              <a:ext cx="742305" cy="1467225"/>
            </a:xfrm>
            <a:prstGeom prst="rect">
              <a:avLst/>
            </a:prstGeom>
            <a:noFill/>
            <a:ln>
              <a:noFill/>
            </a:ln>
          </p:spPr>
        </p:pic>
        <p:pic>
          <p:nvPicPr>
            <p:cNvPr id="81" name="Google Shape;81;g342831ea9e9_0_1"/>
            <p:cNvPicPr preferRelativeResize="0"/>
            <p:nvPr/>
          </p:nvPicPr>
          <p:blipFill rotWithShape="1">
            <a:blip r:embed="rId5">
              <a:alphaModFix/>
            </a:blip>
            <a:srcRect b="0" l="0" r="0" t="0"/>
            <a:stretch/>
          </p:blipFill>
          <p:spPr>
            <a:xfrm>
              <a:off x="2199307" y="2866575"/>
              <a:ext cx="958018" cy="1492199"/>
            </a:xfrm>
            <a:prstGeom prst="rect">
              <a:avLst/>
            </a:prstGeom>
            <a:noFill/>
            <a:ln>
              <a:noFill/>
            </a:ln>
          </p:spPr>
        </p:pic>
      </p:grpSp>
      <p:sp>
        <p:nvSpPr>
          <p:cNvPr id="82" name="Google Shape;82;g342831ea9e9_0_1"/>
          <p:cNvSpPr/>
          <p:nvPr/>
        </p:nvSpPr>
        <p:spPr>
          <a:xfrm>
            <a:off x="947050" y="3178175"/>
            <a:ext cx="1500300" cy="646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s-ES" sz="1200" u="none" cap="none" strike="noStrike">
                <a:solidFill>
                  <a:srgbClr val="3F3F3F"/>
                </a:solidFill>
                <a:latin typeface="Arial"/>
                <a:ea typeface="Arial"/>
                <a:cs typeface="Arial"/>
                <a:sym typeface="Arial"/>
              </a:rPr>
              <a:t>Distribución diversa en tamaño empresarial: </a:t>
            </a:r>
            <a:endParaRPr b="0" i="0" sz="1200" u="none" cap="none" strike="noStrike">
              <a:solidFill>
                <a:srgbClr val="3F3F3F"/>
              </a:solidFill>
              <a:latin typeface="Arial"/>
              <a:ea typeface="Arial"/>
              <a:cs typeface="Arial"/>
              <a:sym typeface="Arial"/>
            </a:endParaRPr>
          </a:p>
        </p:txBody>
      </p:sp>
      <p:sp>
        <p:nvSpPr>
          <p:cNvPr id="83" name="Google Shape;83;g342831ea9e9_0_1"/>
          <p:cNvSpPr txBox="1"/>
          <p:nvPr/>
        </p:nvSpPr>
        <p:spPr>
          <a:xfrm>
            <a:off x="2698150" y="3039575"/>
            <a:ext cx="2049000" cy="923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19% </a:t>
            </a:r>
            <a:r>
              <a:rPr b="0" i="0" lang="es-ES" sz="1200" u="none" cap="none" strike="noStrike">
                <a:solidFill>
                  <a:srgbClr val="3F3F3F"/>
                </a:solidFill>
                <a:latin typeface="Arial"/>
                <a:ea typeface="Arial"/>
                <a:cs typeface="Arial"/>
                <a:sym typeface="Arial"/>
              </a:rPr>
              <a:t>grandes</a:t>
            </a:r>
            <a:endParaRPr b="0" i="0" sz="14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21% </a:t>
            </a:r>
            <a:r>
              <a:rPr b="0" i="0" lang="es-ES" sz="1200" u="none" cap="none" strike="noStrike">
                <a:solidFill>
                  <a:srgbClr val="3F3F3F"/>
                </a:solidFill>
                <a:latin typeface="Arial"/>
                <a:ea typeface="Arial"/>
                <a:cs typeface="Arial"/>
                <a:sym typeface="Arial"/>
              </a:rPr>
              <a:t>medianas</a:t>
            </a:r>
            <a:endParaRPr b="0" i="0" sz="14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21% </a:t>
            </a:r>
            <a:r>
              <a:rPr b="0" i="0" lang="es-ES" sz="1200" u="none" cap="none" strike="noStrike">
                <a:solidFill>
                  <a:srgbClr val="3F3F3F"/>
                </a:solidFill>
                <a:latin typeface="Arial"/>
                <a:ea typeface="Arial"/>
                <a:cs typeface="Arial"/>
                <a:sym typeface="Arial"/>
              </a:rPr>
              <a:t>pequeñas </a:t>
            </a:r>
            <a:endParaRPr b="0" i="0" sz="12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34% </a:t>
            </a:r>
            <a:r>
              <a:rPr b="0" i="0" lang="es-ES" sz="1200" u="none" cap="none" strike="noStrike">
                <a:solidFill>
                  <a:srgbClr val="3F3F3F"/>
                </a:solidFill>
                <a:latin typeface="Arial"/>
                <a:ea typeface="Arial"/>
                <a:cs typeface="Arial"/>
                <a:sym typeface="Arial"/>
              </a:rPr>
              <a:t>microempresas</a:t>
            </a:r>
            <a:endParaRPr b="0" i="0" sz="1400" u="none" cap="none" strike="noStrike">
              <a:solidFill>
                <a:srgbClr val="000000"/>
              </a:solidFill>
              <a:latin typeface="Arial"/>
              <a:ea typeface="Arial"/>
              <a:cs typeface="Arial"/>
              <a:sym typeface="Arial"/>
            </a:endParaRPr>
          </a:p>
        </p:txBody>
      </p:sp>
      <p:pic>
        <p:nvPicPr>
          <p:cNvPr id="84" name="Google Shape;84;g342831ea9e9_0_1"/>
          <p:cNvPicPr preferRelativeResize="0"/>
          <p:nvPr/>
        </p:nvPicPr>
        <p:blipFill rotWithShape="1">
          <a:blip r:embed="rId6">
            <a:alphaModFix/>
          </a:blip>
          <a:srcRect b="0" l="0" r="0" t="0"/>
          <a:stretch/>
        </p:blipFill>
        <p:spPr>
          <a:xfrm>
            <a:off x="5083262" y="2747030"/>
            <a:ext cx="920050" cy="720695"/>
          </a:xfrm>
          <a:prstGeom prst="rect">
            <a:avLst/>
          </a:prstGeom>
          <a:noFill/>
          <a:ln>
            <a:noFill/>
          </a:ln>
        </p:spPr>
      </p:pic>
      <p:cxnSp>
        <p:nvCxnSpPr>
          <p:cNvPr id="85" name="Google Shape;85;g342831ea9e9_0_1"/>
          <p:cNvCxnSpPr>
            <a:stCxn id="83" idx="3"/>
            <a:endCxn id="86" idx="1"/>
          </p:cNvCxnSpPr>
          <p:nvPr/>
        </p:nvCxnSpPr>
        <p:spPr>
          <a:xfrm>
            <a:off x="4747150" y="3501275"/>
            <a:ext cx="1752600" cy="600"/>
          </a:xfrm>
          <a:prstGeom prst="curvedConnector3">
            <a:avLst>
              <a:gd fmla="val 49996" name="adj1"/>
            </a:avLst>
          </a:prstGeom>
          <a:noFill/>
          <a:ln cap="flat" cmpd="sng" w="19050">
            <a:solidFill>
              <a:srgbClr val="6C3DB5"/>
            </a:solidFill>
            <a:prstDash val="solid"/>
            <a:round/>
            <a:headEnd len="sm" w="sm" type="none"/>
            <a:tailEnd len="sm" w="sm" type="triangle"/>
          </a:ln>
          <a:effectLst>
            <a:outerShdw blurRad="57150" rotWithShape="0" algn="bl" dir="5400000" dist="19050">
              <a:srgbClr val="000000">
                <a:alpha val="49803"/>
              </a:srgbClr>
            </a:outerShdw>
          </a:effectLst>
        </p:spPr>
      </p:cxnSp>
      <p:sp>
        <p:nvSpPr>
          <p:cNvPr id="86" name="Google Shape;86;g342831ea9e9_0_1"/>
          <p:cNvSpPr txBox="1"/>
          <p:nvPr/>
        </p:nvSpPr>
        <p:spPr>
          <a:xfrm>
            <a:off x="6499625" y="3039575"/>
            <a:ext cx="1736400" cy="923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43% </a:t>
            </a:r>
            <a:r>
              <a:rPr b="0" i="0" lang="es-ES" sz="1200" u="none" cap="none" strike="noStrike">
                <a:solidFill>
                  <a:srgbClr val="3F3F3F"/>
                </a:solidFill>
                <a:latin typeface="Arial"/>
                <a:ea typeface="Arial"/>
                <a:cs typeface="Arial"/>
                <a:sym typeface="Arial"/>
              </a:rPr>
              <a:t>grandes</a:t>
            </a:r>
            <a:endParaRPr b="0" i="0" sz="14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27% </a:t>
            </a:r>
            <a:r>
              <a:rPr b="0" i="0" lang="es-ES" sz="1200" u="none" cap="none" strike="noStrike">
                <a:solidFill>
                  <a:srgbClr val="3F3F3F"/>
                </a:solidFill>
                <a:latin typeface="Arial"/>
                <a:ea typeface="Arial"/>
                <a:cs typeface="Arial"/>
                <a:sym typeface="Arial"/>
              </a:rPr>
              <a:t>medianas</a:t>
            </a:r>
            <a:endParaRPr b="0" i="0" sz="14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13% </a:t>
            </a:r>
            <a:r>
              <a:rPr b="0" i="0" lang="es-ES" sz="1200" u="none" cap="none" strike="noStrike">
                <a:solidFill>
                  <a:srgbClr val="3F3F3F"/>
                </a:solidFill>
                <a:latin typeface="Arial"/>
                <a:ea typeface="Arial"/>
                <a:cs typeface="Arial"/>
                <a:sym typeface="Arial"/>
              </a:rPr>
              <a:t>pequeñas </a:t>
            </a:r>
            <a:endParaRPr b="0" i="0" sz="12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6C3DB5"/>
                </a:solidFill>
                <a:latin typeface="Arial"/>
                <a:ea typeface="Arial"/>
                <a:cs typeface="Arial"/>
                <a:sym typeface="Arial"/>
              </a:rPr>
              <a:t>15% </a:t>
            </a:r>
            <a:r>
              <a:rPr b="0" i="0" lang="es-ES" sz="1200" u="none" cap="none" strike="noStrike">
                <a:solidFill>
                  <a:srgbClr val="3F3F3F"/>
                </a:solidFill>
                <a:latin typeface="Arial"/>
                <a:ea typeface="Arial"/>
                <a:cs typeface="Arial"/>
                <a:sym typeface="Arial"/>
              </a:rPr>
              <a:t>microempresas</a:t>
            </a:r>
            <a:endParaRPr b="0" i="0" sz="1400" u="none" cap="none" strike="noStrike">
              <a:solidFill>
                <a:srgbClr val="000000"/>
              </a:solidFill>
              <a:latin typeface="Arial"/>
              <a:ea typeface="Arial"/>
              <a:cs typeface="Arial"/>
              <a:sym typeface="Arial"/>
            </a:endParaRPr>
          </a:p>
        </p:txBody>
      </p:sp>
      <p:sp>
        <p:nvSpPr>
          <p:cNvPr id="87" name="Google Shape;87;g342831ea9e9_0_1"/>
          <p:cNvSpPr/>
          <p:nvPr/>
        </p:nvSpPr>
        <p:spPr>
          <a:xfrm>
            <a:off x="2698150" y="4071175"/>
            <a:ext cx="20490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EBB40C"/>
                </a:solidFill>
                <a:latin typeface="Arial"/>
                <a:ea typeface="Arial"/>
                <a:cs typeface="Arial"/>
                <a:sym typeface="Arial"/>
              </a:rPr>
              <a:t>32%</a:t>
            </a:r>
            <a:r>
              <a:rPr b="0" i="0" lang="es-ES" sz="1200" u="none" cap="none" strike="noStrike">
                <a:solidFill>
                  <a:srgbClr val="3F3F3F"/>
                </a:solidFill>
                <a:latin typeface="Arial"/>
                <a:ea typeface="Arial"/>
                <a:cs typeface="Arial"/>
                <a:sym typeface="Arial"/>
              </a:rPr>
              <a:t> Exclusivo en regiones</a:t>
            </a:r>
            <a:endParaRPr b="0" i="0" sz="12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EBB40C"/>
                </a:solidFill>
                <a:latin typeface="Arial"/>
                <a:ea typeface="Arial"/>
                <a:cs typeface="Arial"/>
                <a:sym typeface="Arial"/>
              </a:rPr>
              <a:t>19% </a:t>
            </a:r>
            <a:r>
              <a:rPr b="0" i="0" lang="es-ES" sz="1200" u="none" cap="none" strike="noStrike">
                <a:solidFill>
                  <a:srgbClr val="3F3F3F"/>
                </a:solidFill>
                <a:latin typeface="Arial"/>
                <a:ea typeface="Arial"/>
                <a:cs typeface="Arial"/>
                <a:sym typeface="Arial"/>
              </a:rPr>
              <a:t>Exclusivo RM</a:t>
            </a:r>
            <a:endParaRPr b="0" i="0" sz="12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EBB40C"/>
                </a:solidFill>
                <a:latin typeface="Arial"/>
                <a:ea typeface="Arial"/>
                <a:cs typeface="Arial"/>
                <a:sym typeface="Arial"/>
              </a:rPr>
              <a:t>49% </a:t>
            </a:r>
            <a:r>
              <a:rPr b="0" i="0" lang="es-ES" sz="1200" u="none" cap="none" strike="noStrike">
                <a:solidFill>
                  <a:srgbClr val="3F3F3F"/>
                </a:solidFill>
                <a:latin typeface="Arial"/>
                <a:ea typeface="Arial"/>
                <a:cs typeface="Arial"/>
                <a:sym typeface="Arial"/>
              </a:rPr>
              <a:t>En ambas</a:t>
            </a:r>
            <a:endParaRPr b="0" i="0" sz="1200" u="none" cap="none" strike="noStrike">
              <a:solidFill>
                <a:srgbClr val="3F3F3F"/>
              </a:solidFill>
              <a:latin typeface="Arial"/>
              <a:ea typeface="Arial"/>
              <a:cs typeface="Arial"/>
              <a:sym typeface="Arial"/>
            </a:endParaRPr>
          </a:p>
        </p:txBody>
      </p:sp>
      <p:sp>
        <p:nvSpPr>
          <p:cNvPr id="88" name="Google Shape;88;g342831ea9e9_0_1"/>
          <p:cNvSpPr txBox="1"/>
          <p:nvPr/>
        </p:nvSpPr>
        <p:spPr>
          <a:xfrm>
            <a:off x="947048" y="4103125"/>
            <a:ext cx="13122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s-ES" sz="1200" u="none" cap="none" strike="noStrike">
                <a:solidFill>
                  <a:srgbClr val="3F3F3F"/>
                </a:solidFill>
                <a:latin typeface="Arial"/>
                <a:ea typeface="Arial"/>
                <a:cs typeface="Arial"/>
                <a:sym typeface="Arial"/>
              </a:rPr>
              <a:t>Regiones donde opera:</a:t>
            </a:r>
            <a:endParaRPr b="0" i="0" sz="1400" u="none" cap="none" strike="noStrike">
              <a:solidFill>
                <a:srgbClr val="000000"/>
              </a:solidFill>
              <a:latin typeface="Arial"/>
              <a:ea typeface="Arial"/>
              <a:cs typeface="Arial"/>
              <a:sym typeface="Arial"/>
            </a:endParaRPr>
          </a:p>
        </p:txBody>
      </p:sp>
      <p:pic>
        <p:nvPicPr>
          <p:cNvPr id="89" name="Google Shape;89;g342831ea9e9_0_1"/>
          <p:cNvPicPr preferRelativeResize="0"/>
          <p:nvPr/>
        </p:nvPicPr>
        <p:blipFill rotWithShape="1">
          <a:blip r:embed="rId7">
            <a:alphaModFix/>
          </a:blip>
          <a:srcRect b="0" l="0" r="0" t="0"/>
          <a:stretch/>
        </p:blipFill>
        <p:spPr>
          <a:xfrm rot="-1175282">
            <a:off x="5528030" y="3687701"/>
            <a:ext cx="227866" cy="845249"/>
          </a:xfrm>
          <a:prstGeom prst="rect">
            <a:avLst/>
          </a:prstGeom>
          <a:noFill/>
          <a:ln>
            <a:noFill/>
          </a:ln>
        </p:spPr>
      </p:pic>
      <p:sp>
        <p:nvSpPr>
          <p:cNvPr id="90" name="Google Shape;90;g342831ea9e9_0_1"/>
          <p:cNvSpPr/>
          <p:nvPr/>
        </p:nvSpPr>
        <p:spPr>
          <a:xfrm>
            <a:off x="6509250" y="4057075"/>
            <a:ext cx="20490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1" lang="es-ES" sz="1200">
                <a:solidFill>
                  <a:srgbClr val="EBB40C"/>
                </a:solidFill>
              </a:rPr>
              <a:t>2</a:t>
            </a:r>
            <a:r>
              <a:rPr b="1" i="0" lang="es-ES" sz="1200" u="none" cap="none" strike="noStrike">
                <a:solidFill>
                  <a:srgbClr val="EBB40C"/>
                </a:solidFill>
                <a:latin typeface="Arial"/>
                <a:ea typeface="Arial"/>
                <a:cs typeface="Arial"/>
                <a:sym typeface="Arial"/>
                <a:extLst>
                  <a:ext uri="http://customooxmlschemas.google.com/">
                    <go:slidesCustomData xmlns:go="http://customooxmlschemas.google.com/" textRoundtripDataId="0"/>
                  </a:ext>
                </a:extLst>
              </a:rPr>
              <a:t>2%</a:t>
            </a:r>
            <a:r>
              <a:rPr b="0" i="0" lang="es-ES" sz="1200" u="none" cap="none" strike="noStrike">
                <a:solidFill>
                  <a:srgbClr val="3F3F3F"/>
                </a:solidFill>
                <a:latin typeface="Arial"/>
                <a:ea typeface="Arial"/>
                <a:cs typeface="Arial"/>
                <a:sym typeface="Arial"/>
                <a:extLst>
                  <a:ext uri="http://customooxmlschemas.google.com/">
                    <go:slidesCustomData xmlns:go="http://customooxmlschemas.google.com/" textRoundtripDataId="1"/>
                  </a:ext>
                </a:extLst>
              </a:rPr>
              <a:t> Exclusivo en regiones</a:t>
            </a:r>
            <a:endParaRPr b="0" i="0" sz="1200" u="none" cap="none" strike="noStrike">
              <a:solidFill>
                <a:srgbClr val="3F3F3F"/>
              </a:solidFill>
              <a:latin typeface="Arial"/>
              <a:ea typeface="Arial"/>
              <a:cs typeface="Arial"/>
              <a:sym typeface="Arial"/>
              <a:extLst>
                <a:ext uri="http://customooxmlschemas.google.com/">
                  <go:slidesCustomData xmlns:go="http://customooxmlschemas.google.com/" textRoundtripDataId="2"/>
                </a:ext>
              </a:extLst>
            </a:endParaRPr>
          </a:p>
          <a:p>
            <a:pPr indent="0" lvl="0" marL="0" marR="0" rtl="0" algn="l">
              <a:lnSpc>
                <a:spcPct val="100000"/>
              </a:lnSpc>
              <a:spcBef>
                <a:spcPts val="0"/>
              </a:spcBef>
              <a:spcAft>
                <a:spcPts val="0"/>
              </a:spcAft>
              <a:buClr>
                <a:srgbClr val="000000"/>
              </a:buClr>
              <a:buSzPts val="1200"/>
              <a:buFont typeface="Arial"/>
              <a:buNone/>
            </a:pPr>
            <a:r>
              <a:rPr b="1" i="0" lang="es-ES" sz="1200" u="none" cap="none" strike="noStrike">
                <a:solidFill>
                  <a:srgbClr val="EBB40C"/>
                </a:solidFill>
                <a:latin typeface="Arial"/>
                <a:ea typeface="Arial"/>
                <a:cs typeface="Arial"/>
                <a:sym typeface="Arial"/>
                <a:extLst>
                  <a:ext uri="http://customooxmlschemas.google.com/">
                    <go:slidesCustomData xmlns:go="http://customooxmlschemas.google.com/" textRoundtripDataId="3"/>
                  </a:ext>
                </a:extLst>
              </a:rPr>
              <a:t>1</a:t>
            </a:r>
            <a:r>
              <a:rPr b="1" lang="es-ES" sz="1200">
                <a:solidFill>
                  <a:srgbClr val="EBB40C"/>
                </a:solidFill>
                <a:extLst>
                  <a:ext uri="http://customooxmlschemas.google.com/">
                    <go:slidesCustomData xmlns:go="http://customooxmlschemas.google.com/" textRoundtripDataId="4"/>
                  </a:ext>
                </a:extLst>
              </a:rPr>
              <a:t>6</a:t>
            </a:r>
            <a:r>
              <a:rPr b="1" i="0" lang="es-ES" sz="1200" u="none" cap="none" strike="noStrike">
                <a:solidFill>
                  <a:srgbClr val="EBB40C"/>
                </a:solidFill>
                <a:latin typeface="Arial"/>
                <a:ea typeface="Arial"/>
                <a:cs typeface="Arial"/>
                <a:sym typeface="Arial"/>
                <a:extLst>
                  <a:ext uri="http://customooxmlschemas.google.com/">
                    <go:slidesCustomData xmlns:go="http://customooxmlschemas.google.com/" textRoundtripDataId="5"/>
                  </a:ext>
                </a:extLst>
              </a:rPr>
              <a:t>% </a:t>
            </a:r>
            <a:r>
              <a:rPr b="0" i="0" lang="es-ES" sz="1200" u="none" cap="none" strike="noStrike">
                <a:solidFill>
                  <a:srgbClr val="3F3F3F"/>
                </a:solidFill>
                <a:latin typeface="Arial"/>
                <a:ea typeface="Arial"/>
                <a:cs typeface="Arial"/>
                <a:sym typeface="Arial"/>
                <a:extLst>
                  <a:ext uri="http://customooxmlschemas.google.com/">
                    <go:slidesCustomData xmlns:go="http://customooxmlschemas.google.com/" textRoundtripDataId="6"/>
                  </a:ext>
                </a:extLst>
              </a:rPr>
              <a:t>Exclusivo RM</a:t>
            </a:r>
            <a:endParaRPr b="0" i="0" sz="1200" u="none" cap="none" strike="noStrike">
              <a:solidFill>
                <a:srgbClr val="3F3F3F"/>
              </a:solidFill>
              <a:latin typeface="Arial"/>
              <a:ea typeface="Arial"/>
              <a:cs typeface="Arial"/>
              <a:sym typeface="Arial"/>
              <a:extLst>
                <a:ext uri="http://customooxmlschemas.google.com/">
                  <go:slidesCustomData xmlns:go="http://customooxmlschemas.google.com/" textRoundtripDataId="7"/>
                </a:ext>
              </a:extLst>
            </a:endParaRPr>
          </a:p>
          <a:p>
            <a:pPr indent="0" lvl="0" marL="0" marR="0" rtl="0" algn="l">
              <a:lnSpc>
                <a:spcPct val="100000"/>
              </a:lnSpc>
              <a:spcBef>
                <a:spcPts val="0"/>
              </a:spcBef>
              <a:spcAft>
                <a:spcPts val="0"/>
              </a:spcAft>
              <a:buClr>
                <a:srgbClr val="000000"/>
              </a:buClr>
              <a:buSzPts val="1200"/>
              <a:buFont typeface="Arial"/>
              <a:buNone/>
            </a:pPr>
            <a:r>
              <a:rPr b="1" lang="es-ES" sz="1200">
                <a:solidFill>
                  <a:srgbClr val="EBB40C"/>
                </a:solidFill>
                <a:extLst>
                  <a:ext uri="http://customooxmlschemas.google.com/">
                    <go:slidesCustomData xmlns:go="http://customooxmlschemas.google.com/" textRoundtripDataId="8"/>
                  </a:ext>
                </a:extLst>
              </a:rPr>
              <a:t>62</a:t>
            </a:r>
            <a:r>
              <a:rPr b="1" i="0" lang="es-ES" sz="1200" u="none" cap="none" strike="noStrike">
                <a:solidFill>
                  <a:srgbClr val="EBB40C"/>
                </a:solidFill>
                <a:latin typeface="Arial"/>
                <a:ea typeface="Arial"/>
                <a:cs typeface="Arial"/>
                <a:sym typeface="Arial"/>
                <a:extLst>
                  <a:ext uri="http://customooxmlschemas.google.com/">
                    <go:slidesCustomData xmlns:go="http://customooxmlschemas.google.com/" textRoundtripDataId="9"/>
                  </a:ext>
                </a:extLst>
              </a:rPr>
              <a:t>% </a:t>
            </a:r>
            <a:r>
              <a:rPr b="0" i="0" lang="es-ES" sz="1200" u="none" cap="none" strike="noStrike">
                <a:solidFill>
                  <a:srgbClr val="3F3F3F"/>
                </a:solidFill>
                <a:latin typeface="Arial"/>
                <a:ea typeface="Arial"/>
                <a:cs typeface="Arial"/>
                <a:sym typeface="Arial"/>
                <a:extLst>
                  <a:ext uri="http://customooxmlschemas.google.com/">
                    <go:slidesCustomData xmlns:go="http://customooxmlschemas.google.com/" textRoundtripDataId="10"/>
                  </a:ext>
                </a:extLst>
              </a:rPr>
              <a:t>En ambas</a:t>
            </a:r>
            <a:endParaRPr b="0" i="0" sz="1200" u="none" cap="none" strike="noStrike">
              <a:solidFill>
                <a:srgbClr val="3F3F3F"/>
              </a:solidFill>
              <a:latin typeface="Arial"/>
              <a:ea typeface="Arial"/>
              <a:cs typeface="Arial"/>
              <a:sym typeface="Arial"/>
            </a:endParaRPr>
          </a:p>
        </p:txBody>
      </p:sp>
      <p:sp>
        <p:nvSpPr>
          <p:cNvPr id="91" name="Google Shape;91;g342831ea9e9_0_1"/>
          <p:cNvSpPr txBox="1"/>
          <p:nvPr/>
        </p:nvSpPr>
        <p:spPr>
          <a:xfrm>
            <a:off x="2076153" y="886200"/>
            <a:ext cx="1312200" cy="4926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2024</a:t>
            </a:r>
            <a:endParaRPr b="1" i="0" sz="2000" u="none" cap="none" strike="noStrike">
              <a:solidFill>
                <a:srgbClr val="595959"/>
              </a:solidFill>
              <a:latin typeface="Arial"/>
              <a:ea typeface="Arial"/>
              <a:cs typeface="Arial"/>
              <a:sym typeface="Arial"/>
            </a:endParaRPr>
          </a:p>
        </p:txBody>
      </p:sp>
      <p:sp>
        <p:nvSpPr>
          <p:cNvPr id="92" name="Google Shape;92;g342831ea9e9_0_1"/>
          <p:cNvSpPr txBox="1"/>
          <p:nvPr/>
        </p:nvSpPr>
        <p:spPr>
          <a:xfrm>
            <a:off x="573482" y="1785525"/>
            <a:ext cx="1578000" cy="600300"/>
          </a:xfrm>
          <a:prstGeom prst="rect">
            <a:avLst/>
          </a:prstGeom>
          <a:noFill/>
          <a:ln>
            <a:noFill/>
          </a:ln>
        </p:spPr>
        <p:txBody>
          <a:bodyPr anchorCtr="0" anchor="ctr" bIns="91425" lIns="91425" spcFirstLastPara="1" rIns="91425" wrap="square" tIns="91425">
            <a:noAutofit/>
          </a:bodyPr>
          <a:lstStyle/>
          <a:p>
            <a:pPr indent="0" lvl="0" marL="0" marR="0" rtl="0" algn="r">
              <a:lnSpc>
                <a:spcPct val="90000"/>
              </a:lnSpc>
              <a:spcBef>
                <a:spcPts val="0"/>
              </a:spcBef>
              <a:spcAft>
                <a:spcPts val="0"/>
              </a:spcAft>
              <a:buClr>
                <a:schemeClr val="dk1"/>
              </a:buClr>
              <a:buSzPts val="3500"/>
              <a:buFont typeface="Arial"/>
              <a:buNone/>
            </a:pPr>
            <a:r>
              <a:rPr b="1" i="0" lang="es-ES" sz="1800" u="none" cap="none" strike="noStrike">
                <a:solidFill>
                  <a:srgbClr val="EBB40C"/>
                </a:solidFill>
                <a:latin typeface="Arial"/>
                <a:ea typeface="Arial"/>
                <a:cs typeface="Arial"/>
                <a:sym typeface="Arial"/>
              </a:rPr>
              <a:t>46</a:t>
            </a:r>
            <a:r>
              <a:rPr b="0" i="0" lang="es-ES" sz="1400" u="none" cap="none" strike="noStrike">
                <a:solidFill>
                  <a:srgbClr val="EBB40C"/>
                </a:solidFill>
                <a:latin typeface="Arial"/>
                <a:ea typeface="Arial"/>
                <a:cs typeface="Arial"/>
                <a:sym typeface="Arial"/>
              </a:rPr>
              <a:t>%</a:t>
            </a:r>
            <a:endParaRPr b="1" i="0" sz="1400" u="none" cap="none" strike="noStrike">
              <a:solidFill>
                <a:srgbClr val="EBB40C"/>
              </a:solidFill>
              <a:latin typeface="Arial"/>
              <a:ea typeface="Arial"/>
              <a:cs typeface="Arial"/>
              <a:sym typeface="Arial"/>
            </a:endParaRPr>
          </a:p>
          <a:p>
            <a:pPr indent="0" lvl="0" marL="171450" marR="0" rtl="0" algn="r">
              <a:lnSpc>
                <a:spcPct val="90000"/>
              </a:lnSpc>
              <a:spcBef>
                <a:spcPts val="0"/>
              </a:spcBef>
              <a:spcAft>
                <a:spcPts val="0"/>
              </a:spcAft>
              <a:buClr>
                <a:srgbClr val="000000"/>
              </a:buClr>
              <a:buSzPts val="1500"/>
              <a:buFont typeface="Arial"/>
              <a:buNone/>
            </a:pPr>
            <a:r>
              <a:rPr b="1" i="0" lang="es-ES" sz="1200" u="none" cap="none" strike="noStrike">
                <a:solidFill>
                  <a:srgbClr val="EBB40C"/>
                </a:solidFill>
                <a:latin typeface="Arial"/>
                <a:ea typeface="Arial"/>
                <a:cs typeface="Arial"/>
                <a:sym typeface="Arial"/>
              </a:rPr>
              <a:t>Generadores de carga</a:t>
            </a:r>
            <a:endParaRPr b="1" i="0" sz="1200" u="none" cap="none" strike="noStrike">
              <a:solidFill>
                <a:srgbClr val="EBB40C"/>
              </a:solidFill>
              <a:latin typeface="Arial"/>
              <a:ea typeface="Arial"/>
              <a:cs typeface="Arial"/>
              <a:sym typeface="Arial"/>
            </a:endParaRPr>
          </a:p>
        </p:txBody>
      </p:sp>
      <p:sp>
        <p:nvSpPr>
          <p:cNvPr id="93" name="Google Shape;93;g342831ea9e9_0_1"/>
          <p:cNvSpPr txBox="1"/>
          <p:nvPr/>
        </p:nvSpPr>
        <p:spPr>
          <a:xfrm>
            <a:off x="3312975" y="1647065"/>
            <a:ext cx="1426500" cy="7665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chemeClr val="dk1"/>
              </a:buClr>
              <a:buSzPts val="3500"/>
              <a:buFont typeface="Arial"/>
              <a:buNone/>
            </a:pPr>
            <a:r>
              <a:rPr b="1" i="0" lang="es-ES" sz="1800" u="none" cap="none" strike="noStrike">
                <a:solidFill>
                  <a:srgbClr val="7030A0"/>
                </a:solidFill>
                <a:latin typeface="Arial"/>
                <a:ea typeface="Arial"/>
                <a:cs typeface="Arial"/>
                <a:sym typeface="Arial"/>
              </a:rPr>
              <a:t>54</a:t>
            </a:r>
            <a:r>
              <a:rPr b="0" i="0" lang="es-ES" sz="1400" u="none" cap="none" strike="noStrike">
                <a:solidFill>
                  <a:srgbClr val="7030A0"/>
                </a:solidFill>
                <a:latin typeface="Arial"/>
                <a:ea typeface="Arial"/>
                <a:cs typeface="Arial"/>
                <a:sym typeface="Arial"/>
              </a:rPr>
              <a:t>%</a:t>
            </a:r>
            <a:endParaRPr b="1" i="0" sz="1400" u="none" cap="none" strike="noStrike">
              <a:solidFill>
                <a:srgbClr val="7030A0"/>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1500"/>
              <a:buFont typeface="Arial"/>
              <a:buNone/>
            </a:pPr>
            <a:r>
              <a:rPr b="1" i="0" lang="es-ES" sz="1200" u="none" cap="none" strike="noStrike">
                <a:solidFill>
                  <a:srgbClr val="7030A0"/>
                </a:solidFill>
                <a:latin typeface="Arial"/>
                <a:ea typeface="Arial"/>
                <a:cs typeface="Arial"/>
                <a:sym typeface="Arial"/>
              </a:rPr>
              <a:t>Operadores logísticos</a:t>
            </a:r>
            <a:endParaRPr b="1" i="0" sz="1200" u="none" cap="none" strike="noStrike">
              <a:solidFill>
                <a:srgbClr val="7030A0"/>
              </a:solidFill>
              <a:latin typeface="Arial"/>
              <a:ea typeface="Arial"/>
              <a:cs typeface="Arial"/>
              <a:sym typeface="Arial"/>
            </a:endParaRPr>
          </a:p>
        </p:txBody>
      </p:sp>
      <p:grpSp>
        <p:nvGrpSpPr>
          <p:cNvPr id="94" name="Google Shape;94;g342831ea9e9_0_1"/>
          <p:cNvGrpSpPr/>
          <p:nvPr/>
        </p:nvGrpSpPr>
        <p:grpSpPr>
          <a:xfrm>
            <a:off x="2141874" y="1500530"/>
            <a:ext cx="1180731" cy="1170291"/>
            <a:chOff x="1652250" y="2865675"/>
            <a:chExt cx="1505075" cy="1493099"/>
          </a:xfrm>
        </p:grpSpPr>
        <p:pic>
          <p:nvPicPr>
            <p:cNvPr id="95" name="Google Shape;95;g342831ea9e9_0_1"/>
            <p:cNvPicPr preferRelativeResize="0"/>
            <p:nvPr/>
          </p:nvPicPr>
          <p:blipFill rotWithShape="1">
            <a:blip r:embed="rId4">
              <a:alphaModFix/>
            </a:blip>
            <a:srcRect b="0" l="0" r="0" t="0"/>
            <a:stretch/>
          </p:blipFill>
          <p:spPr>
            <a:xfrm>
              <a:off x="1652250" y="2865675"/>
              <a:ext cx="742305" cy="1467225"/>
            </a:xfrm>
            <a:prstGeom prst="rect">
              <a:avLst/>
            </a:prstGeom>
            <a:noFill/>
            <a:ln>
              <a:noFill/>
            </a:ln>
          </p:spPr>
        </p:pic>
        <p:pic>
          <p:nvPicPr>
            <p:cNvPr id="96" name="Google Shape;96;g342831ea9e9_0_1"/>
            <p:cNvPicPr preferRelativeResize="0"/>
            <p:nvPr/>
          </p:nvPicPr>
          <p:blipFill rotWithShape="1">
            <a:blip r:embed="rId5">
              <a:alphaModFix/>
            </a:blip>
            <a:srcRect b="0" l="0" r="0" t="0"/>
            <a:stretch/>
          </p:blipFill>
          <p:spPr>
            <a:xfrm>
              <a:off x="2199307" y="2866575"/>
              <a:ext cx="958018" cy="1492199"/>
            </a:xfrm>
            <a:prstGeom prst="rect">
              <a:avLst/>
            </a:prstGeom>
            <a:noFill/>
            <a:ln>
              <a:noFill/>
            </a:ln>
          </p:spPr>
        </p:pic>
      </p:grpSp>
      <p:cxnSp>
        <p:nvCxnSpPr>
          <p:cNvPr id="97" name="Google Shape;97;g342831ea9e9_0_1"/>
          <p:cNvCxnSpPr/>
          <p:nvPr/>
        </p:nvCxnSpPr>
        <p:spPr>
          <a:xfrm flipH="1" rot="10800000">
            <a:off x="4899550" y="4532575"/>
            <a:ext cx="1609800" cy="14100"/>
          </a:xfrm>
          <a:prstGeom prst="straightConnector1">
            <a:avLst/>
          </a:prstGeom>
          <a:noFill/>
          <a:ln cap="flat" cmpd="sng" w="19050">
            <a:solidFill>
              <a:srgbClr val="EEB827"/>
            </a:solidFill>
            <a:prstDash val="solid"/>
            <a:round/>
            <a:headEnd len="sm" w="sm" type="none"/>
            <a:tailEnd len="med" w="med" type="stealth"/>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9"/>
          <p:cNvSpPr/>
          <p:nvPr/>
        </p:nvSpPr>
        <p:spPr>
          <a:xfrm>
            <a:off x="3337100" y="434525"/>
            <a:ext cx="5430000" cy="214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s-ES" sz="1200" u="none" cap="none" strike="noStrike">
                <a:solidFill>
                  <a:srgbClr val="000000"/>
                </a:solidFill>
                <a:latin typeface="Arial"/>
                <a:ea typeface="Arial"/>
                <a:cs typeface="Arial"/>
                <a:sym typeface="Arial"/>
              </a:rPr>
              <a:t>Se destacaron cuatro procesos logísticos: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165100" lvl="0" marL="171450" marR="0" rtl="0" algn="l">
              <a:lnSpc>
                <a:spcPct val="100000"/>
              </a:lnSpc>
              <a:spcBef>
                <a:spcPts val="0"/>
              </a:spcBef>
              <a:spcAft>
                <a:spcPts val="0"/>
              </a:spcAft>
              <a:buClr>
                <a:srgbClr val="000000"/>
              </a:buClr>
              <a:buSzPts val="1000"/>
              <a:buFont typeface="Arial"/>
              <a:buChar char="•"/>
            </a:pPr>
            <a:r>
              <a:rPr b="1" i="0" lang="es-ES" sz="1200" u="none" cap="none" strike="noStrike">
                <a:solidFill>
                  <a:srgbClr val="000000"/>
                </a:solidFill>
                <a:latin typeface="Arial"/>
                <a:ea typeface="Arial"/>
                <a:cs typeface="Arial"/>
                <a:sym typeface="Arial"/>
              </a:rPr>
              <a:t>Planificación previa:</a:t>
            </a:r>
            <a:r>
              <a:rPr b="0" i="0" lang="es-ES" sz="1000" u="none" cap="none" strike="noStrike">
                <a:solidFill>
                  <a:srgbClr val="000000"/>
                </a:solidFill>
                <a:latin typeface="Arial"/>
                <a:ea typeface="Arial"/>
                <a:cs typeface="Arial"/>
                <a:sym typeface="Arial"/>
              </a:rPr>
              <a:t> Incluye previsión de stock y gestión de contratos de personal</a:t>
            </a:r>
            <a:endParaRPr b="0" i="0" sz="1000" u="none" cap="none" strike="noStrike">
              <a:solidFill>
                <a:srgbClr val="000000"/>
              </a:solidFill>
              <a:latin typeface="Arial"/>
              <a:ea typeface="Arial"/>
              <a:cs typeface="Arial"/>
              <a:sym typeface="Arial"/>
            </a:endParaRPr>
          </a:p>
          <a:p>
            <a:pPr indent="-165100" lvl="0" marL="171450" marR="0" rtl="0" algn="l">
              <a:lnSpc>
                <a:spcPct val="100000"/>
              </a:lnSpc>
              <a:spcBef>
                <a:spcPts val="0"/>
              </a:spcBef>
              <a:spcAft>
                <a:spcPts val="0"/>
              </a:spcAft>
              <a:buClr>
                <a:srgbClr val="000000"/>
              </a:buClr>
              <a:buSzPts val="1000"/>
              <a:buFont typeface="Arial"/>
              <a:buChar char="•"/>
            </a:pPr>
            <a:r>
              <a:rPr b="1" i="0" lang="es-ES" sz="1200" u="none" cap="none" strike="noStrike">
                <a:solidFill>
                  <a:srgbClr val="000000"/>
                </a:solidFill>
                <a:latin typeface="Arial"/>
                <a:ea typeface="Arial"/>
                <a:cs typeface="Arial"/>
                <a:sym typeface="Arial"/>
              </a:rPr>
              <a:t>Almacenamiento:</a:t>
            </a:r>
            <a:r>
              <a:rPr b="0" i="0" lang="es-ES" sz="1000" u="none" cap="none" strike="noStrike">
                <a:solidFill>
                  <a:srgbClr val="000000"/>
                </a:solidFill>
                <a:latin typeface="Arial"/>
                <a:ea typeface="Arial"/>
                <a:cs typeface="Arial"/>
                <a:sym typeface="Arial"/>
              </a:rPr>
              <a:t> Actividades ocurridas en las bodegas o centros de distribución como gestión de stock, ubicaciones en bodega, recepción de carga, entre otras</a:t>
            </a:r>
            <a:endParaRPr b="0" i="0" sz="1000" u="none" cap="none" strike="noStrike">
              <a:solidFill>
                <a:srgbClr val="000000"/>
              </a:solidFill>
              <a:latin typeface="Arial"/>
              <a:ea typeface="Arial"/>
              <a:cs typeface="Arial"/>
              <a:sym typeface="Arial"/>
            </a:endParaRPr>
          </a:p>
          <a:p>
            <a:pPr indent="-165100" lvl="0" marL="171450" marR="0" rtl="0" algn="l">
              <a:lnSpc>
                <a:spcPct val="100000"/>
              </a:lnSpc>
              <a:spcBef>
                <a:spcPts val="0"/>
              </a:spcBef>
              <a:spcAft>
                <a:spcPts val="0"/>
              </a:spcAft>
              <a:buClr>
                <a:srgbClr val="000000"/>
              </a:buClr>
              <a:buSzPts val="1000"/>
              <a:buFont typeface="Arial"/>
              <a:buChar char="•"/>
            </a:pPr>
            <a:r>
              <a:rPr b="1" i="0" lang="es-ES" sz="1200" u="none" cap="none" strike="noStrike">
                <a:solidFill>
                  <a:srgbClr val="000000"/>
                </a:solidFill>
                <a:latin typeface="Arial"/>
                <a:ea typeface="Arial"/>
                <a:cs typeface="Arial"/>
                <a:sym typeface="Arial"/>
              </a:rPr>
              <a:t>Picking:</a:t>
            </a:r>
            <a:r>
              <a:rPr b="0" i="0" lang="es-ES" sz="1000" u="none" cap="none" strike="noStrike">
                <a:solidFill>
                  <a:srgbClr val="000000"/>
                </a:solidFill>
                <a:latin typeface="Arial"/>
                <a:ea typeface="Arial"/>
                <a:cs typeface="Arial"/>
                <a:sym typeface="Arial"/>
              </a:rPr>
              <a:t> Búsqueda de productos comercializados en la bodega de la empresa. En esta etapa se consideran actividades de optimización de rutas por parte del personal en la bodega, recolección por voz, radiofrecuencia y sistemas robóticos</a:t>
            </a:r>
            <a:endParaRPr b="0" i="0" sz="1000" u="none" cap="none" strike="noStrike">
              <a:solidFill>
                <a:srgbClr val="000000"/>
              </a:solidFill>
              <a:latin typeface="Arial"/>
              <a:ea typeface="Arial"/>
              <a:cs typeface="Arial"/>
              <a:sym typeface="Arial"/>
            </a:endParaRPr>
          </a:p>
          <a:p>
            <a:pPr indent="-165100" lvl="0" marL="171450" marR="0" rtl="0" algn="l">
              <a:lnSpc>
                <a:spcPct val="100000"/>
              </a:lnSpc>
              <a:spcBef>
                <a:spcPts val="0"/>
              </a:spcBef>
              <a:spcAft>
                <a:spcPts val="0"/>
              </a:spcAft>
              <a:buClr>
                <a:srgbClr val="000000"/>
              </a:buClr>
              <a:buSzPts val="1000"/>
              <a:buFont typeface="Arial"/>
              <a:buChar char="•"/>
            </a:pPr>
            <a:r>
              <a:rPr b="1" i="0" lang="es-ES" sz="1200" u="none" cap="none" strike="noStrike">
                <a:solidFill>
                  <a:srgbClr val="000000"/>
                </a:solidFill>
                <a:latin typeface="Arial"/>
                <a:ea typeface="Arial"/>
                <a:cs typeface="Arial"/>
                <a:sym typeface="Arial"/>
              </a:rPr>
              <a:t>Distribución:</a:t>
            </a:r>
            <a:r>
              <a:rPr b="0" i="0" lang="es-ES" sz="1000" u="none" cap="none" strike="noStrike">
                <a:solidFill>
                  <a:srgbClr val="000000"/>
                </a:solidFill>
                <a:latin typeface="Arial"/>
                <a:ea typeface="Arial"/>
                <a:cs typeface="Arial"/>
                <a:sym typeface="Arial"/>
              </a:rPr>
              <a:t> Etapa que ocurre entre el centro de distribución y el cliente final. En esta etapa destaca la gestión de flota, seguimiento a vehículo, entregas a clientes, optimización de rutas, etc</a:t>
            </a:r>
            <a:endParaRPr b="0" i="0" sz="1000" u="none" cap="none" strike="noStrike">
              <a:solidFill>
                <a:srgbClr val="000000"/>
              </a:solidFill>
              <a:latin typeface="Arial"/>
              <a:ea typeface="Arial"/>
              <a:cs typeface="Arial"/>
              <a:sym typeface="Arial"/>
            </a:endParaRPr>
          </a:p>
        </p:txBody>
      </p:sp>
      <p:pic>
        <p:nvPicPr>
          <p:cNvPr id="103" name="Google Shape;103;p9"/>
          <p:cNvPicPr preferRelativeResize="0"/>
          <p:nvPr/>
        </p:nvPicPr>
        <p:blipFill rotWithShape="1">
          <a:blip r:embed="rId3">
            <a:alphaModFix/>
          </a:blip>
          <a:srcRect b="0" l="0" r="0" t="0"/>
          <a:stretch/>
        </p:blipFill>
        <p:spPr>
          <a:xfrm>
            <a:off x="8347914" y="4463970"/>
            <a:ext cx="571500" cy="558300"/>
          </a:xfrm>
          <a:prstGeom prst="rect">
            <a:avLst/>
          </a:prstGeom>
          <a:noFill/>
          <a:ln>
            <a:noFill/>
          </a:ln>
        </p:spPr>
      </p:pic>
      <p:sp>
        <p:nvSpPr>
          <p:cNvPr id="104" name="Google Shape;104;p9"/>
          <p:cNvSpPr txBox="1"/>
          <p:nvPr/>
        </p:nvSpPr>
        <p:spPr>
          <a:xfrm>
            <a:off x="444653" y="964952"/>
            <a:ext cx="2729100" cy="744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PROCESOS Y USO DE TECNOLOGÍA</a:t>
            </a:r>
            <a:endParaRPr b="1" i="0" sz="2000" u="none" cap="none" strike="noStrike">
              <a:solidFill>
                <a:srgbClr val="595959"/>
              </a:solidFill>
              <a:latin typeface="Arial"/>
              <a:ea typeface="Arial"/>
              <a:cs typeface="Arial"/>
              <a:sym typeface="Arial"/>
            </a:endParaRPr>
          </a:p>
        </p:txBody>
      </p:sp>
      <p:pic>
        <p:nvPicPr>
          <p:cNvPr id="105" name="Google Shape;105;p9"/>
          <p:cNvPicPr preferRelativeResize="0"/>
          <p:nvPr/>
        </p:nvPicPr>
        <p:blipFill rotWithShape="1">
          <a:blip r:embed="rId4">
            <a:alphaModFix/>
          </a:blip>
          <a:srcRect b="0" l="0" r="0" t="0"/>
          <a:stretch/>
        </p:blipFill>
        <p:spPr>
          <a:xfrm>
            <a:off x="760601" y="2832000"/>
            <a:ext cx="7356401" cy="2053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34294ce987c_0_2"/>
          <p:cNvSpPr/>
          <p:nvPr/>
        </p:nvSpPr>
        <p:spPr>
          <a:xfrm>
            <a:off x="820598" y="3650344"/>
            <a:ext cx="1954800" cy="8310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0" i="0" lang="es-ES" sz="1200" u="none" cap="none" strike="noStrike">
                <a:solidFill>
                  <a:srgbClr val="000000"/>
                </a:solidFill>
                <a:latin typeface="Arial"/>
                <a:ea typeface="Arial"/>
                <a:cs typeface="Arial"/>
                <a:sym typeface="Arial"/>
              </a:rPr>
              <a:t>Algunas de las </a:t>
            </a:r>
            <a:r>
              <a:rPr b="1" i="0" lang="es-ES" sz="1200" u="none" cap="none" strike="noStrike">
                <a:solidFill>
                  <a:srgbClr val="000000"/>
                </a:solidFill>
                <a:latin typeface="Arial"/>
                <a:ea typeface="Arial"/>
                <a:cs typeface="Arial"/>
                <a:sym typeface="Arial"/>
              </a:rPr>
              <a:t>barreras</a:t>
            </a:r>
            <a:r>
              <a:rPr b="0" i="0" lang="es-ES" sz="1200" u="none" cap="none" strike="noStrike">
                <a:solidFill>
                  <a:srgbClr val="000000"/>
                </a:solidFill>
                <a:latin typeface="Arial"/>
                <a:ea typeface="Arial"/>
                <a:cs typeface="Arial"/>
                <a:sym typeface="Arial"/>
              </a:rPr>
              <a:t> mencionadas para avanzar en la adopción de tecnología:</a:t>
            </a:r>
            <a:endParaRPr b="0" i="0" sz="1200" u="none" cap="none" strike="noStrike">
              <a:solidFill>
                <a:srgbClr val="000000"/>
              </a:solidFill>
              <a:latin typeface="Arial"/>
              <a:ea typeface="Arial"/>
              <a:cs typeface="Arial"/>
              <a:sym typeface="Arial"/>
            </a:endParaRPr>
          </a:p>
        </p:txBody>
      </p:sp>
      <p:sp>
        <p:nvSpPr>
          <p:cNvPr id="111" name="Google Shape;111;g34294ce987c_0_2"/>
          <p:cNvSpPr txBox="1"/>
          <p:nvPr/>
        </p:nvSpPr>
        <p:spPr>
          <a:xfrm>
            <a:off x="554930" y="1550350"/>
            <a:ext cx="2218500" cy="637200"/>
          </a:xfrm>
          <a:prstGeom prst="rect">
            <a:avLst/>
          </a:prstGeom>
          <a:noFill/>
          <a:ln>
            <a:noFill/>
          </a:ln>
        </p:spPr>
        <p:txBody>
          <a:bodyPr anchorCtr="0" anchor="t" bIns="68550" lIns="68550" spcFirstLastPara="1" rIns="68550" wrap="square" tIns="68550">
            <a:spAutoFit/>
          </a:bodyPr>
          <a:lstStyle/>
          <a:p>
            <a:pPr indent="0" lvl="0" marL="171450" marR="0" rtl="0" algn="ctr">
              <a:lnSpc>
                <a:spcPct val="90000"/>
              </a:lnSpc>
              <a:spcBef>
                <a:spcPts val="0"/>
              </a:spcBef>
              <a:spcAft>
                <a:spcPts val="0"/>
              </a:spcAft>
              <a:buClr>
                <a:srgbClr val="000000"/>
              </a:buClr>
              <a:buSzPts val="1200"/>
              <a:buFont typeface="Arial"/>
              <a:buNone/>
            </a:pPr>
            <a:r>
              <a:rPr b="0" i="0" lang="es-ES" sz="1200" u="none" cap="none" strike="noStrike">
                <a:solidFill>
                  <a:srgbClr val="7030A0"/>
                </a:solidFill>
                <a:latin typeface="Helvetica Neue"/>
                <a:ea typeface="Helvetica Neue"/>
                <a:cs typeface="Helvetica Neue"/>
                <a:sym typeface="Helvetica Neue"/>
              </a:rPr>
              <a:t>Declara obtener una reducción de costos de los procesos en la empresa</a:t>
            </a:r>
            <a:endParaRPr b="0" i="0" sz="1200" u="none" cap="none" strike="noStrike">
              <a:solidFill>
                <a:srgbClr val="7030A0"/>
              </a:solidFill>
              <a:latin typeface="Helvetica Neue"/>
              <a:ea typeface="Helvetica Neue"/>
              <a:cs typeface="Helvetica Neue"/>
              <a:sym typeface="Helvetica Neue"/>
            </a:endParaRPr>
          </a:p>
        </p:txBody>
      </p:sp>
      <p:sp>
        <p:nvSpPr>
          <p:cNvPr id="112" name="Google Shape;112;g34294ce987c_0_2"/>
          <p:cNvSpPr/>
          <p:nvPr/>
        </p:nvSpPr>
        <p:spPr>
          <a:xfrm>
            <a:off x="3816175" y="2066450"/>
            <a:ext cx="898500" cy="637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0000"/>
              </a:buClr>
              <a:buSzPts val="1400"/>
              <a:buFont typeface="Arial"/>
              <a:buNone/>
            </a:pPr>
            <a:r>
              <a:rPr b="0" i="0" lang="es-ES" sz="1200" u="none" cap="none" strike="noStrike">
                <a:solidFill>
                  <a:srgbClr val="7030A0"/>
                </a:solidFill>
                <a:latin typeface="Arial"/>
                <a:ea typeface="Arial"/>
                <a:cs typeface="Arial"/>
                <a:sym typeface="Arial"/>
              </a:rPr>
              <a:t>Ofreció nuevos servicios</a:t>
            </a:r>
            <a:endParaRPr b="0" i="0" sz="1200" u="none" cap="none" strike="noStrike">
              <a:solidFill>
                <a:srgbClr val="7030A0"/>
              </a:solidFill>
              <a:latin typeface="Arial"/>
              <a:ea typeface="Arial"/>
              <a:cs typeface="Arial"/>
              <a:sym typeface="Arial"/>
            </a:endParaRPr>
          </a:p>
        </p:txBody>
      </p:sp>
      <p:sp>
        <p:nvSpPr>
          <p:cNvPr id="113" name="Google Shape;113;g34294ce987c_0_2"/>
          <p:cNvSpPr/>
          <p:nvPr/>
        </p:nvSpPr>
        <p:spPr>
          <a:xfrm>
            <a:off x="3043841" y="2218861"/>
            <a:ext cx="438300" cy="391200"/>
          </a:xfrm>
          <a:prstGeom prst="rightArrow">
            <a:avLst>
              <a:gd fmla="val 50000" name="adj1"/>
              <a:gd fmla="val 50000" name="adj2"/>
            </a:avLst>
          </a:prstGeom>
          <a:solidFill>
            <a:srgbClr val="6C3DB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14" name="Google Shape;114;g34294ce987c_0_2"/>
          <p:cNvPicPr preferRelativeResize="0"/>
          <p:nvPr/>
        </p:nvPicPr>
        <p:blipFill rotWithShape="1">
          <a:blip r:embed="rId3">
            <a:alphaModFix/>
          </a:blip>
          <a:srcRect b="0" l="0" r="0" t="0"/>
          <a:stretch/>
        </p:blipFill>
        <p:spPr>
          <a:xfrm>
            <a:off x="8347914" y="4463970"/>
            <a:ext cx="571500" cy="558300"/>
          </a:xfrm>
          <a:prstGeom prst="rect">
            <a:avLst/>
          </a:prstGeom>
          <a:noFill/>
          <a:ln>
            <a:noFill/>
          </a:ln>
        </p:spPr>
      </p:pic>
      <p:sp>
        <p:nvSpPr>
          <p:cNvPr id="115" name="Google Shape;115;g34294ce987c_0_2"/>
          <p:cNvSpPr txBox="1"/>
          <p:nvPr/>
        </p:nvSpPr>
        <p:spPr>
          <a:xfrm>
            <a:off x="397400" y="2087200"/>
            <a:ext cx="1509300" cy="803400"/>
          </a:xfrm>
          <a:prstGeom prst="rect">
            <a:avLst/>
          </a:prstGeom>
          <a:noFill/>
          <a:ln>
            <a:noFill/>
          </a:ln>
        </p:spPr>
        <p:txBody>
          <a:bodyPr anchorCtr="0" anchor="t" bIns="68550" lIns="68550" spcFirstLastPara="1" rIns="68550" wrap="square" tIns="68550">
            <a:spAutoFit/>
          </a:bodyPr>
          <a:lstStyle/>
          <a:p>
            <a:pPr indent="0" lvl="0" marL="0" marR="0" rtl="0" algn="l">
              <a:lnSpc>
                <a:spcPct val="90000"/>
              </a:lnSpc>
              <a:spcBef>
                <a:spcPts val="0"/>
              </a:spcBef>
              <a:spcAft>
                <a:spcPts val="0"/>
              </a:spcAft>
              <a:buClr>
                <a:srgbClr val="000000"/>
              </a:buClr>
              <a:buSzPts val="6000"/>
              <a:buFont typeface="Arial"/>
              <a:buNone/>
            </a:pPr>
            <a:r>
              <a:rPr b="1" i="0" lang="es-ES" sz="4800" u="none" cap="none" strike="noStrike">
                <a:solidFill>
                  <a:srgbClr val="6C3DB5"/>
                </a:solidFill>
                <a:latin typeface="Helvetica Neue"/>
                <a:ea typeface="Helvetica Neue"/>
                <a:cs typeface="Helvetica Neue"/>
                <a:sym typeface="Helvetica Neue"/>
              </a:rPr>
              <a:t>76</a:t>
            </a:r>
            <a:r>
              <a:rPr b="0" i="0" lang="es-ES" sz="3500" u="none" cap="none" strike="noStrike">
                <a:solidFill>
                  <a:srgbClr val="6C3DB5"/>
                </a:solidFill>
                <a:latin typeface="Helvetica Neue"/>
                <a:ea typeface="Helvetica Neue"/>
                <a:cs typeface="Helvetica Neue"/>
                <a:sym typeface="Helvetica Neue"/>
              </a:rPr>
              <a:t>%</a:t>
            </a:r>
            <a:endParaRPr/>
          </a:p>
        </p:txBody>
      </p:sp>
      <p:sp>
        <p:nvSpPr>
          <p:cNvPr id="116" name="Google Shape;116;g34294ce987c_0_2"/>
          <p:cNvSpPr txBox="1"/>
          <p:nvPr/>
        </p:nvSpPr>
        <p:spPr>
          <a:xfrm>
            <a:off x="444650" y="355350"/>
            <a:ext cx="4047300" cy="744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IMPACTO AL INCORPORAR TECNOLOGÍA</a:t>
            </a:r>
            <a:endParaRPr b="1" i="0" sz="2000" u="none" cap="none" strike="noStrike">
              <a:solidFill>
                <a:srgbClr val="595959"/>
              </a:solidFill>
              <a:latin typeface="Arial"/>
              <a:ea typeface="Arial"/>
              <a:cs typeface="Arial"/>
              <a:sym typeface="Arial"/>
            </a:endParaRPr>
          </a:p>
        </p:txBody>
      </p:sp>
      <p:sp>
        <p:nvSpPr>
          <p:cNvPr id="117" name="Google Shape;117;g34294ce987c_0_2"/>
          <p:cNvSpPr txBox="1"/>
          <p:nvPr/>
        </p:nvSpPr>
        <p:spPr>
          <a:xfrm>
            <a:off x="7606604" y="2005048"/>
            <a:ext cx="1409700" cy="6834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400"/>
              <a:buFont typeface="Arial"/>
              <a:buNone/>
            </a:pPr>
            <a:r>
              <a:rPr b="0" i="0" lang="es-ES" sz="1200" u="none" cap="none" strike="noStrike">
                <a:solidFill>
                  <a:srgbClr val="7030A0"/>
                </a:solidFill>
                <a:latin typeface="Arial"/>
                <a:ea typeface="Arial"/>
                <a:cs typeface="Arial"/>
                <a:sym typeface="Arial"/>
              </a:rPr>
              <a:t>Posee un plan estratégico formal de tecnología</a:t>
            </a:r>
            <a:endParaRPr b="0" i="0" sz="1200" u="none" cap="none" strike="noStrike">
              <a:solidFill>
                <a:srgbClr val="EEB827"/>
              </a:solidFill>
              <a:latin typeface="Arial"/>
              <a:ea typeface="Arial"/>
              <a:cs typeface="Arial"/>
              <a:sym typeface="Arial"/>
            </a:endParaRPr>
          </a:p>
        </p:txBody>
      </p:sp>
      <p:sp>
        <p:nvSpPr>
          <p:cNvPr id="118" name="Google Shape;118;g34294ce987c_0_2"/>
          <p:cNvSpPr txBox="1"/>
          <p:nvPr/>
        </p:nvSpPr>
        <p:spPr>
          <a:xfrm>
            <a:off x="4972500" y="2028200"/>
            <a:ext cx="1217700" cy="6834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400"/>
              <a:buFont typeface="Arial"/>
              <a:buNone/>
            </a:pPr>
            <a:r>
              <a:rPr b="0" i="0" lang="es-ES" sz="1200" u="none" cap="none" strike="noStrike">
                <a:solidFill>
                  <a:srgbClr val="7030A0"/>
                </a:solidFill>
                <a:latin typeface="Arial"/>
                <a:ea typeface="Arial"/>
                <a:cs typeface="Arial"/>
                <a:sym typeface="Arial"/>
              </a:rPr>
              <a:t>Aumentó el número de clientes</a:t>
            </a:r>
            <a:endParaRPr b="0" i="0" sz="1200" u="none" cap="none" strike="noStrike">
              <a:solidFill>
                <a:srgbClr val="000000"/>
              </a:solidFill>
              <a:latin typeface="Arial"/>
              <a:ea typeface="Arial"/>
              <a:cs typeface="Arial"/>
              <a:sym typeface="Arial"/>
            </a:endParaRPr>
          </a:p>
        </p:txBody>
      </p:sp>
      <p:sp>
        <p:nvSpPr>
          <p:cNvPr id="119" name="Google Shape;119;g34294ce987c_0_2"/>
          <p:cNvSpPr txBox="1"/>
          <p:nvPr/>
        </p:nvSpPr>
        <p:spPr>
          <a:xfrm>
            <a:off x="6470050" y="2023150"/>
            <a:ext cx="1074600" cy="517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400"/>
              <a:buFont typeface="Arial"/>
              <a:buNone/>
            </a:pPr>
            <a:r>
              <a:rPr b="0" i="0" lang="es-ES" sz="1200" u="none" cap="none" strike="noStrike">
                <a:solidFill>
                  <a:srgbClr val="7030A0"/>
                </a:solidFill>
                <a:latin typeface="Arial"/>
                <a:ea typeface="Arial"/>
                <a:cs typeface="Arial"/>
                <a:sym typeface="Arial"/>
              </a:rPr>
              <a:t>Aumentó sus ventas </a:t>
            </a:r>
            <a:endParaRPr b="0" i="0" sz="1200" u="none" cap="none" strike="noStrike">
              <a:solidFill>
                <a:srgbClr val="000000"/>
              </a:solidFill>
              <a:latin typeface="Arial"/>
              <a:ea typeface="Arial"/>
              <a:cs typeface="Arial"/>
              <a:sym typeface="Arial"/>
            </a:endParaRPr>
          </a:p>
        </p:txBody>
      </p:sp>
      <p:pic>
        <p:nvPicPr>
          <p:cNvPr id="120" name="Google Shape;120;g34294ce987c_0_2"/>
          <p:cNvPicPr preferRelativeResize="0"/>
          <p:nvPr/>
        </p:nvPicPr>
        <p:blipFill rotWithShape="1">
          <a:blip r:embed="rId4">
            <a:alphaModFix/>
          </a:blip>
          <a:srcRect b="0" l="0" r="0" t="0"/>
          <a:stretch/>
        </p:blipFill>
        <p:spPr>
          <a:xfrm>
            <a:off x="5330150" y="1550346"/>
            <a:ext cx="571500" cy="449904"/>
          </a:xfrm>
          <a:prstGeom prst="rect">
            <a:avLst/>
          </a:prstGeom>
          <a:noFill/>
          <a:ln>
            <a:noFill/>
          </a:ln>
        </p:spPr>
      </p:pic>
      <p:pic>
        <p:nvPicPr>
          <p:cNvPr id="121" name="Google Shape;121;g34294ce987c_0_2"/>
          <p:cNvPicPr preferRelativeResize="0"/>
          <p:nvPr/>
        </p:nvPicPr>
        <p:blipFill rotWithShape="1">
          <a:blip r:embed="rId5">
            <a:alphaModFix/>
          </a:blip>
          <a:srcRect b="0" l="0" r="0" t="0"/>
          <a:stretch/>
        </p:blipFill>
        <p:spPr>
          <a:xfrm>
            <a:off x="4034750" y="1485245"/>
            <a:ext cx="506197" cy="558300"/>
          </a:xfrm>
          <a:prstGeom prst="rect">
            <a:avLst/>
          </a:prstGeom>
          <a:noFill/>
          <a:ln>
            <a:noFill/>
          </a:ln>
        </p:spPr>
      </p:pic>
      <p:pic>
        <p:nvPicPr>
          <p:cNvPr id="122" name="Google Shape;122;g34294ce987c_0_2"/>
          <p:cNvPicPr preferRelativeResize="0"/>
          <p:nvPr/>
        </p:nvPicPr>
        <p:blipFill rotWithShape="1">
          <a:blip r:embed="rId6">
            <a:alphaModFix/>
          </a:blip>
          <a:srcRect b="0" l="0" r="0" t="0"/>
          <a:stretch/>
        </p:blipFill>
        <p:spPr>
          <a:xfrm>
            <a:off x="6757100" y="1506350"/>
            <a:ext cx="506200" cy="506200"/>
          </a:xfrm>
          <a:prstGeom prst="rect">
            <a:avLst/>
          </a:prstGeom>
          <a:noFill/>
          <a:ln>
            <a:noFill/>
          </a:ln>
        </p:spPr>
      </p:pic>
      <p:pic>
        <p:nvPicPr>
          <p:cNvPr id="123" name="Google Shape;123;g34294ce987c_0_2"/>
          <p:cNvPicPr preferRelativeResize="0"/>
          <p:nvPr/>
        </p:nvPicPr>
        <p:blipFill rotWithShape="1">
          <a:blip r:embed="rId7">
            <a:alphaModFix/>
          </a:blip>
          <a:srcRect b="0" l="0" r="0" t="0"/>
          <a:stretch/>
        </p:blipFill>
        <p:spPr>
          <a:xfrm flipH="1">
            <a:off x="2679900" y="3493148"/>
            <a:ext cx="645300" cy="645300"/>
          </a:xfrm>
          <a:prstGeom prst="rect">
            <a:avLst/>
          </a:prstGeom>
          <a:noFill/>
          <a:ln>
            <a:noFill/>
          </a:ln>
        </p:spPr>
      </p:pic>
      <p:sp>
        <p:nvSpPr>
          <p:cNvPr id="124" name="Google Shape;124;g34294ce987c_0_2"/>
          <p:cNvSpPr txBox="1"/>
          <p:nvPr/>
        </p:nvSpPr>
        <p:spPr>
          <a:xfrm>
            <a:off x="1724925" y="2077700"/>
            <a:ext cx="1509300" cy="803400"/>
          </a:xfrm>
          <a:prstGeom prst="rect">
            <a:avLst/>
          </a:prstGeom>
          <a:noFill/>
          <a:ln>
            <a:noFill/>
          </a:ln>
        </p:spPr>
        <p:txBody>
          <a:bodyPr anchorCtr="0" anchor="t" bIns="68550" lIns="68550" spcFirstLastPara="1" rIns="68550" wrap="square" tIns="68550">
            <a:spAutoFit/>
          </a:bodyPr>
          <a:lstStyle/>
          <a:p>
            <a:pPr indent="0" lvl="0" marL="0" marR="0" rtl="0" algn="l">
              <a:lnSpc>
                <a:spcPct val="90000"/>
              </a:lnSpc>
              <a:spcBef>
                <a:spcPts val="0"/>
              </a:spcBef>
              <a:spcAft>
                <a:spcPts val="0"/>
              </a:spcAft>
              <a:buClr>
                <a:srgbClr val="000000"/>
              </a:buClr>
              <a:buSzPts val="6000"/>
              <a:buFont typeface="Arial"/>
              <a:buNone/>
            </a:pPr>
            <a:r>
              <a:rPr b="1" i="0" lang="es-ES" sz="4800" u="none" cap="none" strike="noStrike">
                <a:solidFill>
                  <a:srgbClr val="EEB827"/>
                </a:solidFill>
                <a:latin typeface="Helvetica Neue"/>
                <a:ea typeface="Helvetica Neue"/>
                <a:cs typeface="Helvetica Neue"/>
                <a:sym typeface="Helvetica Neue"/>
              </a:rPr>
              <a:t>78</a:t>
            </a:r>
            <a:r>
              <a:rPr b="0" i="0" lang="es-ES" sz="3500" u="none" cap="none" strike="noStrike">
                <a:solidFill>
                  <a:srgbClr val="EEB827"/>
                </a:solidFill>
                <a:latin typeface="Helvetica Neue"/>
                <a:ea typeface="Helvetica Neue"/>
                <a:cs typeface="Helvetica Neue"/>
                <a:sym typeface="Helvetica Neue"/>
              </a:rPr>
              <a:t>%</a:t>
            </a:r>
            <a:endParaRPr b="0" i="0" sz="3500" u="none" cap="none" strike="noStrike">
              <a:solidFill>
                <a:srgbClr val="EEB827"/>
              </a:solidFill>
              <a:latin typeface="Helvetica Neue"/>
              <a:ea typeface="Helvetica Neue"/>
              <a:cs typeface="Helvetica Neue"/>
              <a:sym typeface="Helvetica Neue"/>
            </a:endParaRPr>
          </a:p>
        </p:txBody>
      </p:sp>
      <p:sp>
        <p:nvSpPr>
          <p:cNvPr id="125" name="Google Shape;125;g34294ce987c_0_2"/>
          <p:cNvSpPr txBox="1"/>
          <p:nvPr/>
        </p:nvSpPr>
        <p:spPr>
          <a:xfrm>
            <a:off x="4320350" y="176975"/>
            <a:ext cx="1845300" cy="969600"/>
          </a:xfrm>
          <a:prstGeom prst="rect">
            <a:avLst/>
          </a:prstGeom>
          <a:noFill/>
          <a:ln>
            <a:noFill/>
          </a:ln>
        </p:spPr>
        <p:txBody>
          <a:bodyPr anchorCtr="0" anchor="t" bIns="68550" lIns="68550" spcFirstLastPara="1" rIns="68550" wrap="square" tIns="68550">
            <a:spAutoFit/>
          </a:bodyPr>
          <a:lstStyle/>
          <a:p>
            <a:pPr indent="0" lvl="0" marL="0" marR="0" rtl="0" algn="l">
              <a:lnSpc>
                <a:spcPct val="90000"/>
              </a:lnSpc>
              <a:spcBef>
                <a:spcPts val="0"/>
              </a:spcBef>
              <a:spcAft>
                <a:spcPts val="0"/>
              </a:spcAft>
              <a:buClr>
                <a:srgbClr val="000000"/>
              </a:buClr>
              <a:buSzPts val="6000"/>
              <a:buFont typeface="Arial"/>
              <a:buNone/>
            </a:pPr>
            <a:r>
              <a:rPr b="1" i="0" lang="es-ES" sz="6000" u="none" cap="none" strike="noStrike">
                <a:solidFill>
                  <a:srgbClr val="6C3DB5"/>
                </a:solidFill>
                <a:latin typeface="Helvetica Neue"/>
                <a:ea typeface="Helvetica Neue"/>
                <a:cs typeface="Helvetica Neue"/>
                <a:sym typeface="Helvetica Neue"/>
              </a:rPr>
              <a:t>2024</a:t>
            </a:r>
            <a:endParaRPr b="0" i="0" sz="3500" u="none" cap="none" strike="noStrike">
              <a:solidFill>
                <a:srgbClr val="6C3DB5"/>
              </a:solidFill>
              <a:latin typeface="Helvetica Neue"/>
              <a:ea typeface="Helvetica Neue"/>
              <a:cs typeface="Helvetica Neue"/>
              <a:sym typeface="Helvetica Neue"/>
            </a:endParaRPr>
          </a:p>
        </p:txBody>
      </p:sp>
      <p:sp>
        <p:nvSpPr>
          <p:cNvPr id="126" name="Google Shape;126;g34294ce987c_0_2"/>
          <p:cNvSpPr txBox="1"/>
          <p:nvPr/>
        </p:nvSpPr>
        <p:spPr>
          <a:xfrm>
            <a:off x="6740875" y="176975"/>
            <a:ext cx="1845300" cy="969600"/>
          </a:xfrm>
          <a:prstGeom prst="rect">
            <a:avLst/>
          </a:prstGeom>
          <a:noFill/>
          <a:ln>
            <a:noFill/>
          </a:ln>
        </p:spPr>
        <p:txBody>
          <a:bodyPr anchorCtr="0" anchor="t" bIns="68550" lIns="68550" spcFirstLastPara="1" rIns="68550" wrap="square" tIns="68550">
            <a:spAutoFit/>
          </a:bodyPr>
          <a:lstStyle/>
          <a:p>
            <a:pPr indent="0" lvl="0" marL="0" marR="0" rtl="0" algn="l">
              <a:lnSpc>
                <a:spcPct val="90000"/>
              </a:lnSpc>
              <a:spcBef>
                <a:spcPts val="0"/>
              </a:spcBef>
              <a:spcAft>
                <a:spcPts val="0"/>
              </a:spcAft>
              <a:buClr>
                <a:srgbClr val="000000"/>
              </a:buClr>
              <a:buSzPts val="6000"/>
              <a:buFont typeface="Arial"/>
              <a:buNone/>
            </a:pPr>
            <a:r>
              <a:rPr b="1" i="0" lang="es-ES" sz="6000" u="none" cap="none" strike="noStrike">
                <a:solidFill>
                  <a:srgbClr val="EEB827"/>
                </a:solidFill>
                <a:latin typeface="Helvetica Neue"/>
                <a:ea typeface="Helvetica Neue"/>
                <a:cs typeface="Helvetica Neue"/>
                <a:sym typeface="Helvetica Neue"/>
              </a:rPr>
              <a:t>2025</a:t>
            </a:r>
            <a:endParaRPr b="0" i="0" sz="3500" u="none" cap="none" strike="noStrike">
              <a:solidFill>
                <a:srgbClr val="EEB827"/>
              </a:solidFill>
              <a:latin typeface="Helvetica Neue"/>
              <a:ea typeface="Helvetica Neue"/>
              <a:cs typeface="Helvetica Neue"/>
              <a:sym typeface="Helvetica Neue"/>
            </a:endParaRPr>
          </a:p>
        </p:txBody>
      </p:sp>
      <p:sp>
        <p:nvSpPr>
          <p:cNvPr id="127" name="Google Shape;127;g34294ce987c_0_2"/>
          <p:cNvSpPr/>
          <p:nvPr/>
        </p:nvSpPr>
        <p:spPr>
          <a:xfrm>
            <a:off x="6287666" y="514036"/>
            <a:ext cx="331200" cy="295500"/>
          </a:xfrm>
          <a:prstGeom prst="rightArrow">
            <a:avLst>
              <a:gd fmla="val 50000" name="adj1"/>
              <a:gd fmla="val 50000" name="adj2"/>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28" name="Google Shape;128;g34294ce987c_0_2"/>
          <p:cNvSpPr/>
          <p:nvPr/>
        </p:nvSpPr>
        <p:spPr>
          <a:xfrm rot="-222582">
            <a:off x="1427812" y="2739811"/>
            <a:ext cx="518402" cy="85106"/>
          </a:xfrm>
          <a:custGeom>
            <a:rect b="b" l="l" r="r" t="t"/>
            <a:pathLst>
              <a:path extrusionOk="0" h="5822" w="38115">
                <a:moveTo>
                  <a:pt x="0" y="0"/>
                </a:moveTo>
                <a:cubicBezTo>
                  <a:pt x="2869" y="956"/>
                  <a:pt x="10861" y="5396"/>
                  <a:pt x="17213" y="5737"/>
                </a:cubicBezTo>
                <a:cubicBezTo>
                  <a:pt x="23566" y="6079"/>
                  <a:pt x="34631" y="2664"/>
                  <a:pt x="38115" y="2049"/>
                </a:cubicBezTo>
              </a:path>
            </a:pathLst>
          </a:custGeom>
          <a:noFill/>
          <a:ln cap="flat" cmpd="sng" w="19050">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 name="Google Shape;129;g34294ce987c_0_2"/>
          <p:cNvSpPr txBox="1"/>
          <p:nvPr/>
        </p:nvSpPr>
        <p:spPr>
          <a:xfrm>
            <a:off x="3685668" y="26863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60%</a:t>
            </a:r>
            <a:endParaRPr b="1" i="0" sz="1600" u="none" cap="none" strike="noStrike">
              <a:solidFill>
                <a:srgbClr val="7030A0"/>
              </a:solidFill>
              <a:latin typeface="Arial"/>
              <a:ea typeface="Arial"/>
              <a:cs typeface="Arial"/>
              <a:sym typeface="Arial"/>
            </a:endParaRPr>
          </a:p>
        </p:txBody>
      </p:sp>
      <p:sp>
        <p:nvSpPr>
          <p:cNvPr id="130" name="Google Shape;130;g34294ce987c_0_2"/>
          <p:cNvSpPr txBox="1"/>
          <p:nvPr/>
        </p:nvSpPr>
        <p:spPr>
          <a:xfrm>
            <a:off x="4301232" y="26863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63%</a:t>
            </a:r>
            <a:endParaRPr b="1" i="0" sz="1600" u="none" cap="none" strike="noStrike">
              <a:solidFill>
                <a:srgbClr val="EEB827"/>
              </a:solidFill>
              <a:latin typeface="Arial"/>
              <a:ea typeface="Arial"/>
              <a:cs typeface="Arial"/>
              <a:sym typeface="Arial"/>
            </a:endParaRPr>
          </a:p>
        </p:txBody>
      </p:sp>
      <p:pic>
        <p:nvPicPr>
          <p:cNvPr descr="Icono&#10;&#10;El contenido generado por IA puede ser incorrecto." id="131" name="Google Shape;131;g34294ce987c_0_2"/>
          <p:cNvPicPr preferRelativeResize="0"/>
          <p:nvPr/>
        </p:nvPicPr>
        <p:blipFill rotWithShape="1">
          <a:blip r:embed="rId8">
            <a:alphaModFix/>
          </a:blip>
          <a:srcRect b="0" l="0" r="0" t="0"/>
          <a:stretch/>
        </p:blipFill>
        <p:spPr>
          <a:xfrm>
            <a:off x="8046679" y="1506350"/>
            <a:ext cx="507601" cy="507601"/>
          </a:xfrm>
          <a:prstGeom prst="rect">
            <a:avLst/>
          </a:prstGeom>
          <a:noFill/>
          <a:ln>
            <a:noFill/>
          </a:ln>
        </p:spPr>
      </p:pic>
      <p:sp>
        <p:nvSpPr>
          <p:cNvPr id="132" name="Google Shape;132;g34294ce987c_0_2"/>
          <p:cNvSpPr txBox="1"/>
          <p:nvPr/>
        </p:nvSpPr>
        <p:spPr>
          <a:xfrm>
            <a:off x="5029143" y="26863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62%</a:t>
            </a:r>
            <a:endParaRPr b="1" i="0" sz="1600" u="none" cap="none" strike="noStrike">
              <a:solidFill>
                <a:srgbClr val="7030A0"/>
              </a:solidFill>
              <a:latin typeface="Arial"/>
              <a:ea typeface="Arial"/>
              <a:cs typeface="Arial"/>
              <a:sym typeface="Arial"/>
            </a:endParaRPr>
          </a:p>
        </p:txBody>
      </p:sp>
      <p:sp>
        <p:nvSpPr>
          <p:cNvPr id="133" name="Google Shape;133;g34294ce987c_0_2"/>
          <p:cNvSpPr txBox="1"/>
          <p:nvPr/>
        </p:nvSpPr>
        <p:spPr>
          <a:xfrm>
            <a:off x="5644707" y="26863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61%</a:t>
            </a:r>
            <a:endParaRPr b="1" i="0" sz="1600" u="none" cap="none" strike="noStrike">
              <a:solidFill>
                <a:srgbClr val="EEB827"/>
              </a:solidFill>
              <a:latin typeface="Arial"/>
              <a:ea typeface="Arial"/>
              <a:cs typeface="Arial"/>
              <a:sym typeface="Arial"/>
            </a:endParaRPr>
          </a:p>
        </p:txBody>
      </p:sp>
      <p:sp>
        <p:nvSpPr>
          <p:cNvPr id="134" name="Google Shape;134;g34294ce987c_0_2"/>
          <p:cNvSpPr txBox="1"/>
          <p:nvPr/>
        </p:nvSpPr>
        <p:spPr>
          <a:xfrm>
            <a:off x="6368568" y="2680778"/>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61%</a:t>
            </a:r>
            <a:endParaRPr b="1" i="0" sz="1600" u="none" cap="none" strike="noStrike">
              <a:solidFill>
                <a:srgbClr val="7030A0"/>
              </a:solidFill>
              <a:latin typeface="Arial"/>
              <a:ea typeface="Arial"/>
              <a:cs typeface="Arial"/>
              <a:sym typeface="Arial"/>
            </a:endParaRPr>
          </a:p>
        </p:txBody>
      </p:sp>
      <p:sp>
        <p:nvSpPr>
          <p:cNvPr id="135" name="Google Shape;135;g34294ce987c_0_2"/>
          <p:cNvSpPr txBox="1"/>
          <p:nvPr/>
        </p:nvSpPr>
        <p:spPr>
          <a:xfrm>
            <a:off x="6984132" y="2680778"/>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67%</a:t>
            </a:r>
            <a:endParaRPr b="1" i="0" sz="1600" u="none" cap="none" strike="noStrike">
              <a:solidFill>
                <a:srgbClr val="EEB827"/>
              </a:solidFill>
              <a:latin typeface="Arial"/>
              <a:ea typeface="Arial"/>
              <a:cs typeface="Arial"/>
              <a:sym typeface="Arial"/>
            </a:endParaRPr>
          </a:p>
        </p:txBody>
      </p:sp>
      <p:sp>
        <p:nvSpPr>
          <p:cNvPr id="136" name="Google Shape;136;g34294ce987c_0_2"/>
          <p:cNvSpPr txBox="1"/>
          <p:nvPr/>
        </p:nvSpPr>
        <p:spPr>
          <a:xfrm>
            <a:off x="7707998" y="2680773"/>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45%</a:t>
            </a:r>
            <a:endParaRPr b="1" i="0" sz="1600" u="none" cap="none" strike="noStrike">
              <a:solidFill>
                <a:srgbClr val="7030A0"/>
              </a:solidFill>
              <a:latin typeface="Arial"/>
              <a:ea typeface="Arial"/>
              <a:cs typeface="Arial"/>
              <a:sym typeface="Arial"/>
            </a:endParaRPr>
          </a:p>
        </p:txBody>
      </p:sp>
      <p:sp>
        <p:nvSpPr>
          <p:cNvPr id="137" name="Google Shape;137;g34294ce987c_0_2"/>
          <p:cNvSpPr txBox="1"/>
          <p:nvPr/>
        </p:nvSpPr>
        <p:spPr>
          <a:xfrm>
            <a:off x="8323562" y="2680773"/>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66%</a:t>
            </a:r>
            <a:endParaRPr b="1" i="0" sz="1600" u="none" cap="none" strike="noStrike">
              <a:solidFill>
                <a:srgbClr val="EEB827"/>
              </a:solidFill>
              <a:latin typeface="Arial"/>
              <a:ea typeface="Arial"/>
              <a:cs typeface="Arial"/>
              <a:sym typeface="Arial"/>
            </a:endParaRPr>
          </a:p>
        </p:txBody>
      </p:sp>
      <p:sp>
        <p:nvSpPr>
          <p:cNvPr id="138" name="Google Shape;138;g34294ce987c_0_2"/>
          <p:cNvSpPr/>
          <p:nvPr/>
        </p:nvSpPr>
        <p:spPr>
          <a:xfrm>
            <a:off x="4260561" y="2808926"/>
            <a:ext cx="130500" cy="131100"/>
          </a:xfrm>
          <a:prstGeom prst="rightArrow">
            <a:avLst>
              <a:gd fmla="val 50000" name="adj1"/>
              <a:gd fmla="val 50000" name="adj2"/>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39" name="Google Shape;139;g34294ce987c_0_2"/>
          <p:cNvSpPr/>
          <p:nvPr/>
        </p:nvSpPr>
        <p:spPr>
          <a:xfrm>
            <a:off x="5584657" y="2808925"/>
            <a:ext cx="130500" cy="131100"/>
          </a:xfrm>
          <a:prstGeom prst="rightArrow">
            <a:avLst>
              <a:gd fmla="val 50000" name="adj1"/>
              <a:gd fmla="val 50000" name="adj2"/>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40" name="Google Shape;140;g34294ce987c_0_2"/>
          <p:cNvSpPr/>
          <p:nvPr/>
        </p:nvSpPr>
        <p:spPr>
          <a:xfrm>
            <a:off x="6943461" y="2808925"/>
            <a:ext cx="130500" cy="131100"/>
          </a:xfrm>
          <a:prstGeom prst="rightArrow">
            <a:avLst>
              <a:gd fmla="val 50000" name="adj1"/>
              <a:gd fmla="val 50000" name="adj2"/>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41" name="Google Shape;141;g34294ce987c_0_2"/>
          <p:cNvSpPr/>
          <p:nvPr/>
        </p:nvSpPr>
        <p:spPr>
          <a:xfrm>
            <a:off x="8261050" y="2804284"/>
            <a:ext cx="130500" cy="131100"/>
          </a:xfrm>
          <a:prstGeom prst="rightArrow">
            <a:avLst>
              <a:gd fmla="val 50000" name="adj1"/>
              <a:gd fmla="val 50000" name="adj2"/>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42" name="Google Shape;142;g34294ce987c_0_2"/>
          <p:cNvSpPr txBox="1"/>
          <p:nvPr/>
        </p:nvSpPr>
        <p:spPr>
          <a:xfrm>
            <a:off x="3629998" y="3671050"/>
            <a:ext cx="1509300" cy="757200"/>
          </a:xfrm>
          <a:prstGeom prst="rect">
            <a:avLst/>
          </a:prstGeom>
          <a:noFill/>
          <a:ln>
            <a:noFill/>
          </a:ln>
        </p:spPr>
        <p:txBody>
          <a:bodyPr anchorCtr="0" anchor="t" bIns="45700" lIns="91425" spcFirstLastPara="1" rIns="91425" wrap="square" tIns="45700">
            <a:spAutoFit/>
          </a:bodyPr>
          <a:lstStyle/>
          <a:p>
            <a:pPr indent="0" lvl="0" marL="0" marR="0" rtl="0" algn="ctr">
              <a:lnSpc>
                <a:spcPct val="90000"/>
              </a:lnSpc>
              <a:spcBef>
                <a:spcPts val="0"/>
              </a:spcBef>
              <a:spcAft>
                <a:spcPts val="0"/>
              </a:spcAft>
              <a:buNone/>
            </a:pPr>
            <a:r>
              <a:rPr b="0" i="0" lang="es-ES" sz="1200" u="none" cap="none" strike="noStrike">
                <a:solidFill>
                  <a:srgbClr val="7030A0"/>
                </a:solidFill>
                <a:latin typeface="Arial"/>
                <a:ea typeface="Arial"/>
                <a:cs typeface="Arial"/>
                <a:sym typeface="Arial"/>
              </a:rPr>
              <a:t>Costos de adquisición y mantenimiento de tecnologías</a:t>
            </a:r>
            <a:endParaRPr sz="1200"/>
          </a:p>
        </p:txBody>
      </p:sp>
      <p:sp>
        <p:nvSpPr>
          <p:cNvPr id="143" name="Google Shape;143;g34294ce987c_0_2"/>
          <p:cNvSpPr txBox="1"/>
          <p:nvPr/>
        </p:nvSpPr>
        <p:spPr>
          <a:xfrm>
            <a:off x="5646791" y="3671056"/>
            <a:ext cx="2471400" cy="757200"/>
          </a:xfrm>
          <a:prstGeom prst="rect">
            <a:avLst/>
          </a:prstGeom>
          <a:noFill/>
          <a:ln>
            <a:noFill/>
          </a:ln>
        </p:spPr>
        <p:txBody>
          <a:bodyPr anchorCtr="0" anchor="t" bIns="45700" lIns="91425" spcFirstLastPara="1" rIns="91425" wrap="square" tIns="45700">
            <a:spAutoFit/>
          </a:bodyPr>
          <a:lstStyle/>
          <a:p>
            <a:pPr indent="0" lvl="0" marL="0" marR="0" rtl="0" algn="ctr">
              <a:lnSpc>
                <a:spcPct val="90000"/>
              </a:lnSpc>
              <a:spcBef>
                <a:spcPts val="0"/>
              </a:spcBef>
              <a:spcAft>
                <a:spcPts val="0"/>
              </a:spcAft>
              <a:buNone/>
            </a:pPr>
            <a:r>
              <a:rPr b="0" i="0" lang="es-ES" sz="1200" u="none" cap="none" strike="noStrike">
                <a:solidFill>
                  <a:srgbClr val="7030A0"/>
                </a:solidFill>
                <a:latin typeface="Arial"/>
                <a:ea typeface="Arial"/>
                <a:cs typeface="Arial"/>
                <a:sym typeface="Arial"/>
              </a:rPr>
              <a:t>Falta de expertise y de información para seleccionar las herramientas tecnológicas adecuadas</a:t>
            </a:r>
            <a:endParaRPr sz="1200"/>
          </a:p>
        </p:txBody>
      </p:sp>
      <p:sp>
        <p:nvSpPr>
          <p:cNvPr id="144" name="Google Shape;144;g34294ce987c_0_2"/>
          <p:cNvSpPr txBox="1"/>
          <p:nvPr/>
        </p:nvSpPr>
        <p:spPr>
          <a:xfrm>
            <a:off x="3655442" y="43768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61%</a:t>
            </a:r>
            <a:endParaRPr b="1" i="0" sz="1600" u="none" cap="none" strike="noStrike">
              <a:solidFill>
                <a:srgbClr val="7030A0"/>
              </a:solidFill>
              <a:latin typeface="Arial"/>
              <a:ea typeface="Arial"/>
              <a:cs typeface="Arial"/>
              <a:sym typeface="Arial"/>
            </a:endParaRPr>
          </a:p>
        </p:txBody>
      </p:sp>
      <p:sp>
        <p:nvSpPr>
          <p:cNvPr id="145" name="Google Shape;145;g34294ce987c_0_2"/>
          <p:cNvSpPr txBox="1"/>
          <p:nvPr/>
        </p:nvSpPr>
        <p:spPr>
          <a:xfrm>
            <a:off x="4564171" y="4376870"/>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52%</a:t>
            </a:r>
            <a:endParaRPr b="1" i="0" sz="1600" u="none" cap="none" strike="noStrike">
              <a:solidFill>
                <a:srgbClr val="EEB827"/>
              </a:solidFill>
              <a:latin typeface="Arial"/>
              <a:ea typeface="Arial"/>
              <a:cs typeface="Arial"/>
              <a:sym typeface="Arial"/>
            </a:endParaRPr>
          </a:p>
        </p:txBody>
      </p:sp>
      <p:sp>
        <p:nvSpPr>
          <p:cNvPr id="146" name="Google Shape;146;g34294ce987c_0_2"/>
          <p:cNvSpPr/>
          <p:nvPr/>
        </p:nvSpPr>
        <p:spPr>
          <a:xfrm rot="-222582">
            <a:off x="4173253" y="4684464"/>
            <a:ext cx="518402" cy="85106"/>
          </a:xfrm>
          <a:custGeom>
            <a:rect b="b" l="l" r="r" t="t"/>
            <a:pathLst>
              <a:path extrusionOk="0" h="5822" w="38115">
                <a:moveTo>
                  <a:pt x="0" y="0"/>
                </a:moveTo>
                <a:cubicBezTo>
                  <a:pt x="2869" y="956"/>
                  <a:pt x="10861" y="5396"/>
                  <a:pt x="17213" y="5737"/>
                </a:cubicBezTo>
                <a:cubicBezTo>
                  <a:pt x="23566" y="6079"/>
                  <a:pt x="34631" y="2664"/>
                  <a:pt x="38115" y="2049"/>
                </a:cubicBezTo>
              </a:path>
            </a:pathLst>
          </a:custGeom>
          <a:noFill/>
          <a:ln cap="flat" cmpd="sng" w="19050">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 name="Google Shape;147;g34294ce987c_0_2"/>
          <p:cNvSpPr txBox="1"/>
          <p:nvPr/>
        </p:nvSpPr>
        <p:spPr>
          <a:xfrm>
            <a:off x="6115265" y="4371278"/>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7030A0"/>
                </a:solidFill>
                <a:latin typeface="Arial"/>
                <a:ea typeface="Arial"/>
                <a:cs typeface="Arial"/>
                <a:sym typeface="Arial"/>
              </a:rPr>
              <a:t>30%</a:t>
            </a:r>
            <a:endParaRPr b="1" i="0" sz="1600" u="none" cap="none" strike="noStrike">
              <a:solidFill>
                <a:srgbClr val="7030A0"/>
              </a:solidFill>
              <a:latin typeface="Arial"/>
              <a:ea typeface="Arial"/>
              <a:cs typeface="Arial"/>
              <a:sym typeface="Arial"/>
            </a:endParaRPr>
          </a:p>
        </p:txBody>
      </p:sp>
      <p:sp>
        <p:nvSpPr>
          <p:cNvPr id="148" name="Google Shape;148;g34294ce987c_0_2"/>
          <p:cNvSpPr txBox="1"/>
          <p:nvPr/>
        </p:nvSpPr>
        <p:spPr>
          <a:xfrm>
            <a:off x="7023994" y="4371278"/>
            <a:ext cx="645300" cy="406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600"/>
              <a:buFont typeface="Arial"/>
              <a:buNone/>
            </a:pPr>
            <a:r>
              <a:rPr b="1" i="0" lang="es-ES" sz="1600" u="none" cap="none" strike="noStrike">
                <a:solidFill>
                  <a:srgbClr val="EEB827"/>
                </a:solidFill>
                <a:latin typeface="Arial"/>
                <a:ea typeface="Arial"/>
                <a:cs typeface="Arial"/>
                <a:sym typeface="Arial"/>
              </a:rPr>
              <a:t>31%</a:t>
            </a:r>
            <a:endParaRPr b="1" i="0" sz="1600" u="none" cap="none" strike="noStrike">
              <a:solidFill>
                <a:srgbClr val="EEB827"/>
              </a:solidFill>
              <a:latin typeface="Arial"/>
              <a:ea typeface="Arial"/>
              <a:cs typeface="Arial"/>
              <a:sym typeface="Arial"/>
            </a:endParaRPr>
          </a:p>
        </p:txBody>
      </p:sp>
      <p:sp>
        <p:nvSpPr>
          <p:cNvPr id="149" name="Google Shape;149;g34294ce987c_0_2"/>
          <p:cNvSpPr/>
          <p:nvPr/>
        </p:nvSpPr>
        <p:spPr>
          <a:xfrm rot="-222582">
            <a:off x="6633076" y="4678872"/>
            <a:ext cx="518402" cy="85106"/>
          </a:xfrm>
          <a:custGeom>
            <a:rect b="b" l="l" r="r" t="t"/>
            <a:pathLst>
              <a:path extrusionOk="0" h="5822" w="38115">
                <a:moveTo>
                  <a:pt x="0" y="0"/>
                </a:moveTo>
                <a:cubicBezTo>
                  <a:pt x="2869" y="956"/>
                  <a:pt x="10861" y="5396"/>
                  <a:pt x="17213" y="5737"/>
                </a:cubicBezTo>
                <a:cubicBezTo>
                  <a:pt x="23566" y="6079"/>
                  <a:pt x="34631" y="2664"/>
                  <a:pt x="38115" y="2049"/>
                </a:cubicBezTo>
              </a:path>
            </a:pathLst>
          </a:custGeom>
          <a:noFill/>
          <a:ln cap="flat" cmpd="sng" w="19050">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cxnSp>
        <p:nvCxnSpPr>
          <p:cNvPr id="150" name="Google Shape;150;g34294ce987c_0_2"/>
          <p:cNvCxnSpPr/>
          <p:nvPr/>
        </p:nvCxnSpPr>
        <p:spPr>
          <a:xfrm flipH="1" rot="10800000">
            <a:off x="373950" y="3337813"/>
            <a:ext cx="8396100" cy="17700"/>
          </a:xfrm>
          <a:prstGeom prst="straightConnector1">
            <a:avLst/>
          </a:prstGeom>
          <a:noFill/>
          <a:ln cap="flat" cmpd="sng" w="9525">
            <a:solidFill>
              <a:srgbClr val="888888"/>
            </a:solidFill>
            <a:prstDash val="solid"/>
            <a:round/>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1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34323d5ee78_0_130"/>
          <p:cNvSpPr/>
          <p:nvPr/>
        </p:nvSpPr>
        <p:spPr>
          <a:xfrm>
            <a:off x="4453275" y="3031775"/>
            <a:ext cx="3633600" cy="1584600"/>
          </a:xfrm>
          <a:prstGeom prst="roundRect">
            <a:avLst>
              <a:gd fmla="val 16667"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56" name="Google Shape;156;g34323d5ee78_0_130"/>
          <p:cNvPicPr preferRelativeResize="0"/>
          <p:nvPr/>
        </p:nvPicPr>
        <p:blipFill rotWithShape="1">
          <a:blip r:embed="rId3">
            <a:alphaModFix/>
          </a:blip>
          <a:srcRect b="0" l="0" r="0" t="0"/>
          <a:stretch/>
        </p:blipFill>
        <p:spPr>
          <a:xfrm>
            <a:off x="8347914" y="4463970"/>
            <a:ext cx="571500" cy="558300"/>
          </a:xfrm>
          <a:prstGeom prst="rect">
            <a:avLst/>
          </a:prstGeom>
          <a:noFill/>
          <a:ln>
            <a:noFill/>
          </a:ln>
        </p:spPr>
      </p:pic>
      <p:sp>
        <p:nvSpPr>
          <p:cNvPr id="157" name="Google Shape;157;g34323d5ee78_0_130"/>
          <p:cNvSpPr txBox="1"/>
          <p:nvPr/>
        </p:nvSpPr>
        <p:spPr>
          <a:xfrm>
            <a:off x="444650" y="660150"/>
            <a:ext cx="3174300" cy="477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DIGITALIZACIÓN</a:t>
            </a:r>
            <a:endParaRPr b="1" i="0" sz="2000" u="none" cap="none" strike="noStrike">
              <a:solidFill>
                <a:srgbClr val="595959"/>
              </a:solidFill>
              <a:latin typeface="Arial"/>
              <a:ea typeface="Arial"/>
              <a:cs typeface="Arial"/>
              <a:sym typeface="Arial"/>
            </a:endParaRPr>
          </a:p>
        </p:txBody>
      </p:sp>
      <p:sp>
        <p:nvSpPr>
          <p:cNvPr id="158" name="Google Shape;158;g34323d5ee78_0_130"/>
          <p:cNvSpPr txBox="1"/>
          <p:nvPr/>
        </p:nvSpPr>
        <p:spPr>
          <a:xfrm>
            <a:off x="444650" y="983525"/>
            <a:ext cx="12486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ES" sz="1400" u="none" cap="none" strike="noStrike">
                <a:solidFill>
                  <a:srgbClr val="595959"/>
                </a:solidFill>
                <a:latin typeface="Arial"/>
                <a:ea typeface="Arial"/>
                <a:cs typeface="Arial"/>
                <a:sym typeface="Arial"/>
              </a:rPr>
              <a:t>Sólo 2025</a:t>
            </a:r>
            <a:endParaRPr b="0" i="0" sz="1400" u="none" cap="none" strike="noStrike">
              <a:solidFill>
                <a:srgbClr val="595959"/>
              </a:solidFill>
              <a:latin typeface="Arial"/>
              <a:ea typeface="Arial"/>
              <a:cs typeface="Arial"/>
              <a:sym typeface="Arial"/>
            </a:endParaRPr>
          </a:p>
        </p:txBody>
      </p:sp>
      <p:sp>
        <p:nvSpPr>
          <p:cNvPr id="159" name="Google Shape;159;g34323d5ee78_0_130"/>
          <p:cNvSpPr txBox="1"/>
          <p:nvPr/>
        </p:nvSpPr>
        <p:spPr>
          <a:xfrm>
            <a:off x="4529475" y="3155950"/>
            <a:ext cx="3522300" cy="307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s-ES" sz="1400" u="none" cap="none" strike="noStrike">
                <a:solidFill>
                  <a:srgbClr val="000000"/>
                </a:solidFill>
                <a:latin typeface="Arial"/>
                <a:ea typeface="Arial"/>
                <a:cs typeface="Arial"/>
                <a:sym typeface="Arial"/>
              </a:rPr>
              <a:t>Datos más analizados en las empresas:</a:t>
            </a:r>
            <a:endParaRPr b="0" i="0" sz="1400" u="none" cap="none" strike="noStrike">
              <a:solidFill>
                <a:srgbClr val="000000"/>
              </a:solidFill>
              <a:latin typeface="Arial"/>
              <a:ea typeface="Arial"/>
              <a:cs typeface="Arial"/>
              <a:sym typeface="Arial"/>
            </a:endParaRPr>
          </a:p>
        </p:txBody>
      </p:sp>
      <p:sp>
        <p:nvSpPr>
          <p:cNvPr id="160" name="Google Shape;160;g34323d5ee78_0_130"/>
          <p:cNvSpPr txBox="1"/>
          <p:nvPr/>
        </p:nvSpPr>
        <p:spPr>
          <a:xfrm>
            <a:off x="1978350" y="1559575"/>
            <a:ext cx="2317800" cy="73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ES" sz="1200" u="none" cap="none" strike="noStrike">
                <a:solidFill>
                  <a:srgbClr val="000000"/>
                </a:solidFill>
                <a:latin typeface="Arial"/>
                <a:ea typeface="Arial"/>
                <a:cs typeface="Arial"/>
                <a:sym typeface="Arial"/>
              </a:rPr>
              <a:t>Realiza algún análisis de datos para la toma de decisiones</a:t>
            </a:r>
            <a:endParaRPr/>
          </a:p>
          <a:p>
            <a:pPr indent="0" lvl="0" marL="0" marR="0" rtl="0" algn="l">
              <a:lnSpc>
                <a:spcPct val="100000"/>
              </a:lnSpc>
              <a:spcBef>
                <a:spcPts val="0"/>
              </a:spcBef>
              <a:spcAft>
                <a:spcPts val="0"/>
              </a:spcAft>
              <a:buNone/>
            </a:pPr>
            <a:r>
              <a:rPr b="1" i="0" lang="es-ES" sz="1800" u="none" cap="none" strike="noStrike">
                <a:solidFill>
                  <a:srgbClr val="7030A0"/>
                </a:solidFill>
                <a:latin typeface="Helvetica Neue"/>
                <a:ea typeface="Helvetica Neue"/>
                <a:cs typeface="Helvetica Neue"/>
                <a:sym typeface="Helvetica Neue"/>
              </a:rPr>
              <a:t>96</a:t>
            </a:r>
            <a:r>
              <a:rPr b="1" i="0" lang="es-ES" sz="1400" u="none" cap="none" strike="noStrike">
                <a:solidFill>
                  <a:srgbClr val="7030A0"/>
                </a:solidFill>
                <a:latin typeface="Helvetica Neue"/>
                <a:ea typeface="Helvetica Neue"/>
                <a:cs typeface="Helvetica Neue"/>
                <a:sym typeface="Helvetica Neue"/>
              </a:rPr>
              <a:t>%</a:t>
            </a:r>
            <a:endParaRPr/>
          </a:p>
        </p:txBody>
      </p:sp>
      <p:pic>
        <p:nvPicPr>
          <p:cNvPr id="161" name="Google Shape;161;g34323d5ee78_0_130"/>
          <p:cNvPicPr preferRelativeResize="0"/>
          <p:nvPr/>
        </p:nvPicPr>
        <p:blipFill rotWithShape="1">
          <a:blip r:embed="rId4">
            <a:alphaModFix/>
          </a:blip>
          <a:srcRect b="0" l="0" r="0" t="0"/>
          <a:stretch/>
        </p:blipFill>
        <p:spPr>
          <a:xfrm>
            <a:off x="4886289" y="3531608"/>
            <a:ext cx="2767594" cy="971627"/>
          </a:xfrm>
          <a:prstGeom prst="rect">
            <a:avLst/>
          </a:prstGeom>
          <a:noFill/>
          <a:ln>
            <a:noFill/>
          </a:ln>
        </p:spPr>
      </p:pic>
      <p:sp>
        <p:nvSpPr>
          <p:cNvPr id="162" name="Google Shape;162;g34323d5ee78_0_130"/>
          <p:cNvSpPr txBox="1"/>
          <p:nvPr/>
        </p:nvSpPr>
        <p:spPr>
          <a:xfrm>
            <a:off x="2339301" y="3861998"/>
            <a:ext cx="1678800" cy="73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ES" sz="1800" u="none" cap="none" strike="noStrike">
                <a:solidFill>
                  <a:srgbClr val="B31920"/>
                </a:solidFill>
                <a:latin typeface="Helvetica Neue"/>
                <a:ea typeface="Helvetica Neue"/>
                <a:cs typeface="Helvetica Neue"/>
                <a:sym typeface="Helvetica Neue"/>
              </a:rPr>
              <a:t>4</a:t>
            </a:r>
            <a:r>
              <a:rPr b="1" i="0" lang="es-ES" sz="1400" u="none" cap="none" strike="noStrike">
                <a:solidFill>
                  <a:srgbClr val="B31920"/>
                </a:solidFill>
                <a:latin typeface="Helvetica Neue"/>
                <a:ea typeface="Helvetica Neue"/>
                <a:cs typeface="Helvetica Neue"/>
                <a:sym typeface="Helvetica Neue"/>
              </a:rPr>
              <a:t>%</a:t>
            </a:r>
            <a:endParaRPr/>
          </a:p>
          <a:p>
            <a:pPr indent="0" lvl="0" marL="0" marR="0" rtl="0" algn="l">
              <a:lnSpc>
                <a:spcPct val="100000"/>
              </a:lnSpc>
              <a:spcBef>
                <a:spcPts val="0"/>
              </a:spcBef>
              <a:spcAft>
                <a:spcPts val="0"/>
              </a:spcAft>
              <a:buNone/>
            </a:pPr>
            <a:r>
              <a:rPr b="0" i="0" lang="es-ES" sz="1200" u="none" cap="none" strike="noStrike">
                <a:solidFill>
                  <a:srgbClr val="000000"/>
                </a:solidFill>
                <a:latin typeface="Arial"/>
                <a:ea typeface="Arial"/>
                <a:cs typeface="Arial"/>
                <a:sym typeface="Arial"/>
              </a:rPr>
              <a:t> De las empresas nunca lo hace</a:t>
            </a:r>
            <a:endParaRPr/>
          </a:p>
        </p:txBody>
      </p:sp>
      <p:pic>
        <p:nvPicPr>
          <p:cNvPr id="163" name="Google Shape;163;g34323d5ee78_0_130"/>
          <p:cNvPicPr preferRelativeResize="0"/>
          <p:nvPr/>
        </p:nvPicPr>
        <p:blipFill rotWithShape="1">
          <a:blip r:embed="rId5">
            <a:alphaModFix/>
          </a:blip>
          <a:srcRect b="0" l="0" r="0" t="0"/>
          <a:stretch/>
        </p:blipFill>
        <p:spPr>
          <a:xfrm rot="8879338">
            <a:off x="-35183" y="2103937"/>
            <a:ext cx="3543976" cy="2170854"/>
          </a:xfrm>
          <a:prstGeom prst="rect">
            <a:avLst/>
          </a:prstGeom>
          <a:noFill/>
          <a:ln>
            <a:noFill/>
          </a:ln>
        </p:spPr>
      </p:pic>
      <p:sp>
        <p:nvSpPr>
          <p:cNvPr id="164" name="Google Shape;164;g34323d5ee78_0_130"/>
          <p:cNvSpPr/>
          <p:nvPr/>
        </p:nvSpPr>
        <p:spPr>
          <a:xfrm>
            <a:off x="4262812" y="1309460"/>
            <a:ext cx="308400" cy="1107900"/>
          </a:xfrm>
          <a:prstGeom prst="leftBrace">
            <a:avLst>
              <a:gd fmla="val 8333" name="adj1"/>
              <a:gd fmla="val 50000" name="adj2"/>
            </a:avLst>
          </a:prstGeom>
          <a:noFill/>
          <a:ln cap="flat" cmpd="sng" w="25400">
            <a:solidFill>
              <a:srgbClr val="59595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165" name="Google Shape;165;g34323d5ee78_0_130"/>
          <p:cNvSpPr txBox="1"/>
          <p:nvPr/>
        </p:nvSpPr>
        <p:spPr>
          <a:xfrm>
            <a:off x="4475357" y="1398853"/>
            <a:ext cx="4575600" cy="9543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000000"/>
              </a:buClr>
              <a:buSzPts val="1400"/>
              <a:buFont typeface="Arial"/>
              <a:buChar char="•"/>
            </a:pPr>
            <a:r>
              <a:rPr b="1" i="0" lang="es-ES" sz="1400" u="none" cap="none" strike="noStrike">
                <a:solidFill>
                  <a:srgbClr val="7030A0"/>
                </a:solidFill>
                <a:latin typeface="Helvetica Neue"/>
                <a:ea typeface="Helvetica Neue"/>
                <a:cs typeface="Helvetica Neue"/>
                <a:sym typeface="Helvetica Neue"/>
              </a:rPr>
              <a:t>55% </a:t>
            </a:r>
            <a:r>
              <a:rPr b="1" i="0" lang="es-ES" sz="1200" u="none" cap="none" strike="noStrike">
                <a:solidFill>
                  <a:srgbClr val="000000"/>
                </a:solidFill>
                <a:latin typeface="Arial"/>
                <a:ea typeface="Arial"/>
                <a:cs typeface="Arial"/>
                <a:sym typeface="Arial"/>
              </a:rPr>
              <a:t>TODOS LOS DÍAS</a:t>
            </a:r>
            <a:endParaRPr/>
          </a:p>
          <a:p>
            <a:pPr indent="-285750" lvl="0" marL="285750" marR="0" rtl="0" algn="l">
              <a:lnSpc>
                <a:spcPct val="100000"/>
              </a:lnSpc>
              <a:spcBef>
                <a:spcPts val="0"/>
              </a:spcBef>
              <a:spcAft>
                <a:spcPts val="0"/>
              </a:spcAft>
              <a:buClr>
                <a:srgbClr val="000000"/>
              </a:buClr>
              <a:buSzPts val="1400"/>
              <a:buFont typeface="Arial"/>
              <a:buChar char="•"/>
            </a:pPr>
            <a:r>
              <a:rPr b="1" i="0" lang="es-ES" sz="1400" u="none" cap="none" strike="noStrike">
                <a:solidFill>
                  <a:srgbClr val="7030A0"/>
                </a:solidFill>
                <a:latin typeface="Helvetica Neue"/>
                <a:ea typeface="Helvetica Neue"/>
                <a:cs typeface="Helvetica Neue"/>
                <a:sym typeface="Helvetica Neue"/>
              </a:rPr>
              <a:t>20%</a:t>
            </a:r>
            <a:r>
              <a:rPr b="1" i="0" lang="es-ES" sz="1200" u="none" cap="none" strike="noStrike">
                <a:solidFill>
                  <a:srgbClr val="7030A0"/>
                </a:solidFill>
                <a:latin typeface="Helvetica Neue"/>
                <a:ea typeface="Helvetica Neue"/>
                <a:cs typeface="Helvetica Neue"/>
                <a:sym typeface="Helvetica Neue"/>
              </a:rPr>
              <a:t> </a:t>
            </a:r>
            <a:r>
              <a:rPr b="1" i="0" lang="es-ES" sz="1200" u="none" cap="none" strike="noStrike">
                <a:solidFill>
                  <a:srgbClr val="000000"/>
                </a:solidFill>
                <a:latin typeface="Arial"/>
                <a:ea typeface="Arial"/>
                <a:cs typeface="Arial"/>
                <a:sym typeface="Arial"/>
              </a:rPr>
              <a:t>Al menos una vez por semana</a:t>
            </a:r>
            <a:endParaRPr/>
          </a:p>
          <a:p>
            <a:pPr indent="-285750" lvl="0" marL="285750" marR="0" rtl="0" algn="l">
              <a:lnSpc>
                <a:spcPct val="100000"/>
              </a:lnSpc>
              <a:spcBef>
                <a:spcPts val="0"/>
              </a:spcBef>
              <a:spcAft>
                <a:spcPts val="0"/>
              </a:spcAft>
              <a:buClr>
                <a:srgbClr val="000000"/>
              </a:buClr>
              <a:buSzPts val="1400"/>
              <a:buFont typeface="Arial"/>
              <a:buChar char="•"/>
            </a:pPr>
            <a:r>
              <a:rPr b="1" i="0" lang="es-ES" sz="1400" u="none" cap="none" strike="noStrike">
                <a:solidFill>
                  <a:srgbClr val="7030A0"/>
                </a:solidFill>
                <a:latin typeface="Helvetica Neue"/>
                <a:ea typeface="Helvetica Neue"/>
                <a:cs typeface="Helvetica Neue"/>
                <a:sym typeface="Helvetica Neue"/>
              </a:rPr>
              <a:t>14%</a:t>
            </a:r>
            <a:r>
              <a:rPr b="1" i="0" lang="es-ES" sz="1200" u="none" cap="none" strike="noStrike">
                <a:solidFill>
                  <a:srgbClr val="7030A0"/>
                </a:solidFill>
                <a:latin typeface="Helvetica Neue"/>
                <a:ea typeface="Helvetica Neue"/>
                <a:cs typeface="Helvetica Neue"/>
                <a:sym typeface="Helvetica Neue"/>
              </a:rPr>
              <a:t> </a:t>
            </a:r>
            <a:r>
              <a:rPr b="1" i="0" lang="es-ES" sz="1200" u="none" cap="none" strike="noStrike">
                <a:solidFill>
                  <a:srgbClr val="000000"/>
                </a:solidFill>
                <a:latin typeface="Arial"/>
                <a:ea typeface="Arial"/>
                <a:cs typeface="Arial"/>
                <a:sym typeface="Arial"/>
              </a:rPr>
              <a:t>Algunas veces al mes</a:t>
            </a:r>
            <a:endParaRPr b="1" i="0" sz="12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400"/>
              <a:buFont typeface="Arial"/>
              <a:buChar char="•"/>
            </a:pPr>
            <a:r>
              <a:rPr b="1" i="0" lang="es-ES" sz="1400" u="none" cap="none" strike="noStrike">
                <a:solidFill>
                  <a:srgbClr val="7030A0"/>
                </a:solidFill>
                <a:latin typeface="Helvetica Neue"/>
                <a:ea typeface="Helvetica Neue"/>
                <a:cs typeface="Helvetica Neue"/>
                <a:sym typeface="Helvetica Neue"/>
              </a:rPr>
              <a:t>7%</a:t>
            </a:r>
            <a:r>
              <a:rPr b="1" i="0" lang="es-ES" sz="1200" u="none" cap="none" strike="noStrike">
                <a:solidFill>
                  <a:srgbClr val="7030A0"/>
                </a:solidFill>
                <a:latin typeface="Helvetica Neue"/>
                <a:ea typeface="Helvetica Neue"/>
                <a:cs typeface="Helvetica Neue"/>
                <a:sym typeface="Helvetica Neue"/>
              </a:rPr>
              <a:t> </a:t>
            </a:r>
            <a:r>
              <a:rPr b="1" i="0" lang="es-ES" sz="1200" u="none" cap="none" strike="noStrike">
                <a:solidFill>
                  <a:srgbClr val="000000"/>
                </a:solidFill>
                <a:latin typeface="Arial"/>
                <a:ea typeface="Arial"/>
                <a:cs typeface="Arial"/>
                <a:sym typeface="Arial"/>
              </a:rPr>
              <a:t>Algunas veces al año</a:t>
            </a:r>
            <a:endParaRPr/>
          </a:p>
        </p:txBody>
      </p:sp>
      <p:sp>
        <p:nvSpPr>
          <p:cNvPr id="166" name="Google Shape;166;g34323d5ee78_0_130"/>
          <p:cNvSpPr txBox="1"/>
          <p:nvPr/>
        </p:nvSpPr>
        <p:spPr>
          <a:xfrm>
            <a:off x="4322957" y="921492"/>
            <a:ext cx="46812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ES" sz="1400" u="none" cap="none" strike="noStrike">
                <a:solidFill>
                  <a:srgbClr val="535353"/>
                </a:solidFill>
                <a:latin typeface="Arial"/>
                <a:ea typeface="Arial"/>
                <a:cs typeface="Arial"/>
                <a:sym typeface="Arial"/>
              </a:rPr>
              <a:t>Frecuencia de análisis de datos para toma de decisiones</a:t>
            </a:r>
            <a:endParaRPr b="0" i="0" sz="1400" u="none" cap="none" strike="noStrike">
              <a:solidFill>
                <a:srgbClr val="535353"/>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pic>
        <p:nvPicPr>
          <p:cNvPr id="171" name="Google Shape;171;p44"/>
          <p:cNvPicPr preferRelativeResize="0"/>
          <p:nvPr/>
        </p:nvPicPr>
        <p:blipFill rotWithShape="1">
          <a:blip r:embed="rId3">
            <a:alphaModFix/>
          </a:blip>
          <a:srcRect b="0" l="0" r="0" t="0"/>
          <a:stretch/>
        </p:blipFill>
        <p:spPr>
          <a:xfrm>
            <a:off x="8347914" y="4463970"/>
            <a:ext cx="571500" cy="558300"/>
          </a:xfrm>
          <a:prstGeom prst="rect">
            <a:avLst/>
          </a:prstGeom>
          <a:noFill/>
          <a:ln>
            <a:noFill/>
          </a:ln>
        </p:spPr>
      </p:pic>
      <p:sp>
        <p:nvSpPr>
          <p:cNvPr id="172" name="Google Shape;172;p44"/>
          <p:cNvSpPr txBox="1"/>
          <p:nvPr/>
        </p:nvSpPr>
        <p:spPr>
          <a:xfrm>
            <a:off x="444650" y="660150"/>
            <a:ext cx="4047300" cy="477274"/>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s-ES" sz="2000" u="none" cap="none" strike="noStrike">
                <a:solidFill>
                  <a:srgbClr val="595959"/>
                </a:solidFill>
                <a:latin typeface="Arial"/>
                <a:ea typeface="Arial"/>
                <a:cs typeface="Arial"/>
                <a:sym typeface="Arial"/>
              </a:rPr>
              <a:t>CIBERSEGURIDAD</a:t>
            </a:r>
            <a:endParaRPr b="1" i="0" sz="2000" u="none" cap="none" strike="noStrike">
              <a:solidFill>
                <a:srgbClr val="595959"/>
              </a:solidFill>
              <a:latin typeface="Arial"/>
              <a:ea typeface="Arial"/>
              <a:cs typeface="Arial"/>
              <a:sym typeface="Arial"/>
            </a:endParaRPr>
          </a:p>
        </p:txBody>
      </p:sp>
      <p:sp>
        <p:nvSpPr>
          <p:cNvPr id="173" name="Google Shape;173;p44"/>
          <p:cNvSpPr txBox="1"/>
          <p:nvPr/>
        </p:nvSpPr>
        <p:spPr>
          <a:xfrm>
            <a:off x="444650" y="983525"/>
            <a:ext cx="12510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ES" sz="1400" u="none" cap="none" strike="noStrike">
                <a:solidFill>
                  <a:srgbClr val="595959"/>
                </a:solidFill>
                <a:latin typeface="Arial"/>
                <a:ea typeface="Arial"/>
                <a:cs typeface="Arial"/>
                <a:sym typeface="Arial"/>
              </a:rPr>
              <a:t>Sólo 2025</a:t>
            </a:r>
            <a:endParaRPr b="0" i="0" sz="1400" u="none" cap="none" strike="noStrike">
              <a:solidFill>
                <a:srgbClr val="595959"/>
              </a:solidFill>
              <a:latin typeface="Arial"/>
              <a:ea typeface="Arial"/>
              <a:cs typeface="Arial"/>
              <a:sym typeface="Arial"/>
            </a:endParaRPr>
          </a:p>
        </p:txBody>
      </p:sp>
      <p:pic>
        <p:nvPicPr>
          <p:cNvPr id="174" name="Google Shape;174;p44"/>
          <p:cNvPicPr preferRelativeResize="0"/>
          <p:nvPr/>
        </p:nvPicPr>
        <p:blipFill rotWithShape="1">
          <a:blip r:embed="rId4">
            <a:alphaModFix/>
          </a:blip>
          <a:srcRect b="0" l="0" r="0" t="0"/>
          <a:stretch/>
        </p:blipFill>
        <p:spPr>
          <a:xfrm>
            <a:off x="1164603" y="1581149"/>
            <a:ext cx="3826543" cy="3149666"/>
          </a:xfrm>
          <a:prstGeom prst="rect">
            <a:avLst/>
          </a:prstGeom>
          <a:noFill/>
          <a:ln>
            <a:noFill/>
          </a:ln>
        </p:spPr>
      </p:pic>
      <p:sp>
        <p:nvSpPr>
          <p:cNvPr id="175" name="Google Shape;175;p44"/>
          <p:cNvSpPr txBox="1"/>
          <p:nvPr/>
        </p:nvSpPr>
        <p:spPr>
          <a:xfrm>
            <a:off x="3609400" y="1144750"/>
            <a:ext cx="4662300" cy="1015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200"/>
              <a:buFont typeface="Arial"/>
              <a:buNone/>
            </a:pPr>
            <a:r>
              <a:rPr lang="es-ES" sz="1200"/>
              <a:t>De las empresas que cuentan con políticas de seguridad: </a:t>
            </a:r>
            <a:endParaRPr sz="1200"/>
          </a:p>
          <a:p>
            <a:pPr indent="0" lvl="0" marL="0" marR="0" rtl="0" algn="l">
              <a:lnSpc>
                <a:spcPct val="100000"/>
              </a:lnSpc>
              <a:spcBef>
                <a:spcPts val="0"/>
              </a:spcBef>
              <a:spcAft>
                <a:spcPts val="0"/>
              </a:spcAft>
              <a:buClr>
                <a:srgbClr val="000000"/>
              </a:buClr>
              <a:buSzPts val="1200"/>
              <a:buFont typeface="Arial"/>
              <a:buNone/>
            </a:pPr>
            <a:r>
              <a:rPr b="1" lang="es-ES" sz="1200"/>
              <a:t>52%</a:t>
            </a:r>
            <a:r>
              <a:rPr b="1" i="0" lang="es-ES" sz="1200" u="none" cap="none" strike="noStrike">
                <a:solidFill>
                  <a:srgbClr val="000000"/>
                </a:solidFill>
                <a:latin typeface="Arial"/>
                <a:ea typeface="Arial"/>
                <a:cs typeface="Arial"/>
                <a:sym typeface="Arial"/>
              </a:rPr>
              <a:t> cuentan con personal exclusivo</a:t>
            </a:r>
            <a:r>
              <a:rPr b="0" i="0" lang="es-ES" sz="1200" u="none" cap="none" strike="noStrike">
                <a:solidFill>
                  <a:srgbClr val="000000"/>
                </a:solidFill>
                <a:latin typeface="Arial"/>
                <a:ea typeface="Arial"/>
                <a:cs typeface="Arial"/>
                <a:sym typeface="Arial"/>
              </a:rPr>
              <a:t> para ciberseguridad, mientras que el </a:t>
            </a:r>
            <a:r>
              <a:rPr b="1" lang="es-ES" sz="1200"/>
              <a:t>40%</a:t>
            </a:r>
            <a:r>
              <a:rPr b="1" i="0" lang="es-ES" sz="1200" u="none" cap="none" strike="noStrike">
                <a:solidFill>
                  <a:srgbClr val="000000"/>
                </a:solidFill>
                <a:latin typeface="Arial"/>
                <a:ea typeface="Arial"/>
                <a:cs typeface="Arial"/>
                <a:sym typeface="Arial"/>
              </a:rPr>
              <a:t> asignan esta función a empleados con otras responsabilidades</a:t>
            </a:r>
            <a:r>
              <a:rPr b="0" i="0" lang="es-ES" sz="1200" u="none" cap="none" strike="noStrike">
                <a:solidFill>
                  <a:srgbClr val="000000"/>
                </a:solidFill>
                <a:latin typeface="Arial"/>
                <a:ea typeface="Arial"/>
                <a:cs typeface="Arial"/>
                <a:sym typeface="Arial"/>
              </a:rPr>
              <a:t>. Las restantes contratan servicios externos o desconocen las </a:t>
            </a:r>
            <a:r>
              <a:rPr b="0" i="0" lang="es-ES" sz="1200" u="none" cap="none" strike="noStrike">
                <a:solidFill>
                  <a:srgbClr val="000000"/>
                </a:solidFill>
                <a:latin typeface="Arial"/>
                <a:ea typeface="Arial"/>
                <a:cs typeface="Arial"/>
                <a:sym typeface="Arial"/>
                <a:extLst>
                  <a:ext uri="http://customooxmlschemas.google.com/">
                    <go:slidesCustomData xmlns:go="http://customooxmlschemas.google.com/" textRoundtripDataId="11"/>
                  </a:ext>
                </a:extLst>
              </a:rPr>
              <a:t>medidas</a:t>
            </a:r>
            <a:r>
              <a:rPr b="0" i="0" lang="es-ES" sz="1200" u="none" cap="none" strike="noStrike">
                <a:solidFill>
                  <a:srgbClr val="000000"/>
                </a:solidFill>
                <a:latin typeface="Arial"/>
                <a:ea typeface="Arial"/>
                <a:cs typeface="Arial"/>
                <a:sym typeface="Arial"/>
              </a:rPr>
              <a:t> en este ámbito.</a:t>
            </a:r>
            <a:endParaRPr b="0" i="0" sz="1000" u="none" cap="none" strike="noStrike">
              <a:solidFill>
                <a:srgbClr val="000000"/>
              </a:solidFill>
              <a:latin typeface="Arial"/>
              <a:ea typeface="Arial"/>
              <a:cs typeface="Arial"/>
              <a:sym typeface="Arial"/>
            </a:endParaRPr>
          </a:p>
        </p:txBody>
      </p:sp>
      <p:sp>
        <p:nvSpPr>
          <p:cNvPr id="176" name="Google Shape;176;p44"/>
          <p:cNvSpPr txBox="1"/>
          <p:nvPr/>
        </p:nvSpPr>
        <p:spPr>
          <a:xfrm>
            <a:off x="4762550" y="2476500"/>
            <a:ext cx="36510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s-ES" sz="1800">
                <a:solidFill>
                  <a:srgbClr val="6C3DB5"/>
                </a:solidFill>
              </a:rPr>
              <a:t>45%</a:t>
            </a:r>
            <a:r>
              <a:rPr lang="es-ES" sz="1800">
                <a:solidFill>
                  <a:schemeClr val="dk2"/>
                </a:solidFill>
              </a:rPr>
              <a:t> de las empresas que cuentan con políticas de seguridad son </a:t>
            </a:r>
            <a:r>
              <a:rPr b="1" lang="es-ES" sz="1800">
                <a:solidFill>
                  <a:schemeClr val="dk2"/>
                </a:solidFill>
              </a:rPr>
              <a:t>MiPyME</a:t>
            </a:r>
            <a:endParaRPr b="1"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rPr b="1" lang="es-ES" sz="1800">
                <a:solidFill>
                  <a:srgbClr val="6C3DB5"/>
                </a:solidFill>
              </a:rPr>
              <a:t>55%</a:t>
            </a:r>
            <a:r>
              <a:rPr lang="es-ES" sz="1800">
                <a:solidFill>
                  <a:schemeClr val="dk2"/>
                </a:solidFill>
              </a:rPr>
              <a:t> Son grandes empresas</a:t>
            </a:r>
            <a:endParaRPr sz="1800">
              <a:solidFill>
                <a:schemeClr val="dk2"/>
              </a:solidFill>
            </a:endParaRPr>
          </a:p>
        </p:txBody>
      </p:sp>
      <p:sp>
        <p:nvSpPr>
          <p:cNvPr id="177" name="Google Shape;177;p44"/>
          <p:cNvSpPr/>
          <p:nvPr/>
        </p:nvSpPr>
        <p:spPr>
          <a:xfrm>
            <a:off x="1314325" y="2847888"/>
            <a:ext cx="817200" cy="616200"/>
          </a:xfrm>
          <a:prstGeom prst="roundRect">
            <a:avLst>
              <a:gd fmla="val 16667" name="adj"/>
            </a:avLst>
          </a:prstGeom>
          <a:solidFill>
            <a:srgbClr val="753BB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3500">
              <a:solidFill>
                <a:schemeClr val="lt1"/>
              </a:solidFill>
            </a:endParaRPr>
          </a:p>
        </p:txBody>
      </p:sp>
      <p:sp>
        <p:nvSpPr>
          <p:cNvPr id="178" name="Google Shape;178;p44"/>
          <p:cNvSpPr/>
          <p:nvPr/>
        </p:nvSpPr>
        <p:spPr>
          <a:xfrm>
            <a:off x="1844000" y="3261452"/>
            <a:ext cx="817200" cy="202800"/>
          </a:xfrm>
          <a:prstGeom prst="roundRect">
            <a:avLst>
              <a:gd fmla="val 16667" name="adj"/>
            </a:avLst>
          </a:prstGeom>
          <a:solidFill>
            <a:srgbClr val="753BB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3500">
              <a:solidFill>
                <a:schemeClr val="lt1"/>
              </a:solidFill>
            </a:endParaRPr>
          </a:p>
        </p:txBody>
      </p:sp>
      <p:sp>
        <p:nvSpPr>
          <p:cNvPr id="179" name="Google Shape;179;p44"/>
          <p:cNvSpPr txBox="1"/>
          <p:nvPr/>
        </p:nvSpPr>
        <p:spPr>
          <a:xfrm>
            <a:off x="1309850" y="2699600"/>
            <a:ext cx="14337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s-ES" sz="3700">
                <a:solidFill>
                  <a:schemeClr val="lt1"/>
                </a:solidFill>
              </a:rPr>
              <a:t>64%</a:t>
            </a:r>
            <a:endParaRPr b="1" sz="3700">
              <a:solidFill>
                <a:schemeClr val="lt1"/>
              </a:solidFill>
            </a:endParaRPr>
          </a:p>
        </p:txBody>
      </p:sp>
      <p:sp>
        <p:nvSpPr>
          <p:cNvPr id="180" name="Google Shape;180;p44"/>
          <p:cNvSpPr/>
          <p:nvPr/>
        </p:nvSpPr>
        <p:spPr>
          <a:xfrm>
            <a:off x="2660675" y="2385950"/>
            <a:ext cx="641400" cy="402300"/>
          </a:xfrm>
          <a:prstGeom prst="rect">
            <a:avLst/>
          </a:prstGeom>
          <a:solidFill>
            <a:srgbClr val="EBB40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1" name="Google Shape;181;p44"/>
          <p:cNvSpPr txBox="1"/>
          <p:nvPr/>
        </p:nvSpPr>
        <p:spPr>
          <a:xfrm>
            <a:off x="2452850" y="2242400"/>
            <a:ext cx="1433700" cy="6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s-ES" sz="3100">
                <a:solidFill>
                  <a:schemeClr val="lt1"/>
                </a:solidFill>
              </a:rPr>
              <a:t>36</a:t>
            </a:r>
            <a:r>
              <a:rPr b="1" lang="es-ES" sz="3100">
                <a:solidFill>
                  <a:schemeClr val="lt1"/>
                </a:solidFill>
              </a:rPr>
              <a:t>%</a:t>
            </a:r>
            <a:endParaRPr b="1" sz="31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C3DB5"/>
        </a:solidFill>
      </p:bgPr>
    </p:bg>
    <p:spTree>
      <p:nvGrpSpPr>
        <p:cNvPr id="185" name="Shape 185"/>
        <p:cNvGrpSpPr/>
        <p:nvPr/>
      </p:nvGrpSpPr>
      <p:grpSpPr>
        <a:xfrm>
          <a:off x="0" y="0"/>
          <a:ext cx="0" cy="0"/>
          <a:chOff x="0" y="0"/>
          <a:chExt cx="0" cy="0"/>
        </a:xfrm>
      </p:grpSpPr>
      <p:sp>
        <p:nvSpPr>
          <p:cNvPr id="186" name="Google Shape;186;g34294ce987c_1_0"/>
          <p:cNvSpPr txBox="1"/>
          <p:nvPr/>
        </p:nvSpPr>
        <p:spPr>
          <a:xfrm>
            <a:off x="5729550" y="4339068"/>
            <a:ext cx="31713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000"/>
              <a:buFont typeface="Arial"/>
              <a:buNone/>
            </a:pPr>
            <a:r>
              <a:rPr b="0" i="0" lang="es-ES" sz="2000" u="none" cap="none" strike="noStrike">
                <a:solidFill>
                  <a:schemeClr val="lt1"/>
                </a:solidFill>
                <a:latin typeface="Arial"/>
                <a:ea typeface="Arial"/>
                <a:cs typeface="Arial"/>
                <a:sym typeface="Arial"/>
              </a:rPr>
              <a:t>www.</a:t>
            </a:r>
            <a:r>
              <a:rPr b="1" i="0" lang="es-ES" sz="2000" u="none" cap="none" strike="noStrike">
                <a:solidFill>
                  <a:schemeClr val="lt1"/>
                </a:solidFill>
                <a:latin typeface="Arial"/>
                <a:ea typeface="Arial"/>
                <a:cs typeface="Arial"/>
                <a:sym typeface="Arial"/>
              </a:rPr>
              <a:t>conectalogistica</a:t>
            </a:r>
            <a:r>
              <a:rPr b="0" i="0" lang="es-ES" sz="2000" u="none" cap="none" strike="noStrike">
                <a:solidFill>
                  <a:schemeClr val="lt1"/>
                </a:solidFill>
                <a:latin typeface="Arial"/>
                <a:ea typeface="Arial"/>
                <a:cs typeface="Arial"/>
                <a:sym typeface="Arial"/>
              </a:rPr>
              <a:t>.cl</a:t>
            </a:r>
            <a:endParaRPr b="0" i="0" sz="1300" u="none" cap="none" strike="noStrike">
              <a:solidFill>
                <a:srgbClr val="000000"/>
              </a:solidFill>
              <a:latin typeface="Arial"/>
              <a:ea typeface="Arial"/>
              <a:cs typeface="Arial"/>
              <a:sym typeface="Arial"/>
            </a:endParaRPr>
          </a:p>
        </p:txBody>
      </p:sp>
      <p:pic>
        <p:nvPicPr>
          <p:cNvPr id="187" name="Google Shape;187;g34294ce987c_1_0"/>
          <p:cNvPicPr preferRelativeResize="0"/>
          <p:nvPr/>
        </p:nvPicPr>
        <p:blipFill rotWithShape="1">
          <a:blip r:embed="rId3">
            <a:alphaModFix/>
          </a:blip>
          <a:srcRect b="0" l="0" r="0" t="0"/>
          <a:stretch/>
        </p:blipFill>
        <p:spPr>
          <a:xfrm>
            <a:off x="4303594" y="228483"/>
            <a:ext cx="1652415" cy="1652411"/>
          </a:xfrm>
          <a:prstGeom prst="rect">
            <a:avLst/>
          </a:prstGeom>
          <a:noFill/>
          <a:ln>
            <a:noFill/>
          </a:ln>
        </p:spPr>
      </p:pic>
      <p:pic>
        <p:nvPicPr>
          <p:cNvPr id="188" name="Google Shape;188;g34294ce987c_1_0"/>
          <p:cNvPicPr preferRelativeResize="0"/>
          <p:nvPr/>
        </p:nvPicPr>
        <p:blipFill rotWithShape="1">
          <a:blip r:embed="rId4">
            <a:alphaModFix/>
          </a:blip>
          <a:srcRect b="0" l="0" r="0" t="0"/>
          <a:stretch/>
        </p:blipFill>
        <p:spPr>
          <a:xfrm>
            <a:off x="4737399" y="182762"/>
            <a:ext cx="4208301" cy="4208292"/>
          </a:xfrm>
          <a:prstGeom prst="rect">
            <a:avLst/>
          </a:prstGeom>
          <a:noFill/>
          <a:ln>
            <a:noFill/>
          </a:ln>
        </p:spPr>
      </p:pic>
      <p:pic>
        <p:nvPicPr>
          <p:cNvPr id="189" name="Google Shape;189;g34294ce987c_1_0"/>
          <p:cNvPicPr preferRelativeResize="0"/>
          <p:nvPr/>
        </p:nvPicPr>
        <p:blipFill rotWithShape="1">
          <a:blip r:embed="rId5">
            <a:alphaModFix/>
          </a:blip>
          <a:srcRect b="0" l="0" r="0" t="0"/>
          <a:stretch/>
        </p:blipFill>
        <p:spPr>
          <a:xfrm>
            <a:off x="304800" y="321874"/>
            <a:ext cx="1707954" cy="791650"/>
          </a:xfrm>
          <a:prstGeom prst="rect">
            <a:avLst/>
          </a:prstGeom>
          <a:noFill/>
          <a:ln>
            <a:noFill/>
          </a:ln>
        </p:spPr>
      </p:pic>
      <p:pic>
        <p:nvPicPr>
          <p:cNvPr id="190" name="Google Shape;190;g34294ce987c_1_0"/>
          <p:cNvPicPr preferRelativeResize="0"/>
          <p:nvPr/>
        </p:nvPicPr>
        <p:blipFill rotWithShape="1">
          <a:blip r:embed="rId6">
            <a:alphaModFix/>
          </a:blip>
          <a:srcRect b="0" l="0" r="0" t="0"/>
          <a:stretch/>
        </p:blipFill>
        <p:spPr>
          <a:xfrm>
            <a:off x="2093094" y="524381"/>
            <a:ext cx="916381" cy="341601"/>
          </a:xfrm>
          <a:prstGeom prst="rect">
            <a:avLst/>
          </a:prstGeom>
          <a:noFill/>
          <a:ln>
            <a:noFill/>
          </a:ln>
        </p:spPr>
      </p:pic>
      <p:sp>
        <p:nvSpPr>
          <p:cNvPr id="191" name="Google Shape;191;g34294ce987c_1_0"/>
          <p:cNvSpPr/>
          <p:nvPr/>
        </p:nvSpPr>
        <p:spPr>
          <a:xfrm>
            <a:off x="400475" y="3562022"/>
            <a:ext cx="3950700" cy="341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g34294ce987c_1_0"/>
          <p:cNvSpPr txBox="1"/>
          <p:nvPr/>
        </p:nvSpPr>
        <p:spPr>
          <a:xfrm>
            <a:off x="334375" y="2623486"/>
            <a:ext cx="4208400" cy="18426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rgbClr val="000000"/>
              </a:buClr>
              <a:buSzPts val="2400"/>
              <a:buFont typeface="Arial"/>
              <a:buNone/>
            </a:pPr>
            <a:r>
              <a:rPr b="0" i="0" lang="es-ES" sz="2400" u="none" cap="none" strike="noStrike">
                <a:solidFill>
                  <a:schemeClr val="lt1"/>
                </a:solidFill>
                <a:latin typeface="Lato"/>
                <a:ea typeface="Lato"/>
                <a:cs typeface="Lato"/>
                <a:sym typeface="Lato"/>
              </a:rPr>
              <a:t>COMPARATIVA 2024-2025</a:t>
            </a:r>
            <a:endParaRPr/>
          </a:p>
          <a:p>
            <a:pPr indent="0" lvl="0" marL="0" marR="0" rtl="0" algn="l">
              <a:lnSpc>
                <a:spcPct val="115000"/>
              </a:lnSpc>
              <a:spcBef>
                <a:spcPts val="0"/>
              </a:spcBef>
              <a:spcAft>
                <a:spcPts val="0"/>
              </a:spcAft>
              <a:buClr>
                <a:srgbClr val="000000"/>
              </a:buClr>
              <a:buSzPts val="2400"/>
              <a:buFont typeface="Arial"/>
              <a:buNone/>
            </a:pPr>
            <a:r>
              <a:rPr lang="es-ES" sz="2400">
                <a:solidFill>
                  <a:schemeClr val="lt1"/>
                </a:solidFill>
                <a:latin typeface="Lato"/>
                <a:ea typeface="Lato"/>
                <a:cs typeface="Lato"/>
                <a:sym typeface="Lato"/>
              </a:rPr>
              <a:t>ENCUESTA</a:t>
            </a:r>
            <a:r>
              <a:rPr b="0" i="0" lang="es-ES" sz="2400" u="none" cap="none" strike="noStrike">
                <a:solidFill>
                  <a:schemeClr val="lt1"/>
                </a:solidFill>
                <a:latin typeface="Lato"/>
                <a:ea typeface="Lato"/>
                <a:cs typeface="Lato"/>
                <a:sym typeface="Lato"/>
              </a:rPr>
              <a:t> </a:t>
            </a:r>
            <a:br>
              <a:rPr b="0" i="0" lang="es-ES" sz="2400" u="none" cap="none" strike="noStrike">
                <a:solidFill>
                  <a:schemeClr val="lt1"/>
                </a:solidFill>
                <a:latin typeface="Lato"/>
                <a:ea typeface="Lato"/>
                <a:cs typeface="Lato"/>
                <a:sym typeface="Lato"/>
              </a:rPr>
            </a:br>
            <a:r>
              <a:rPr b="0" i="0" lang="es-ES" sz="2400" u="none" cap="none" strike="noStrike">
                <a:solidFill>
                  <a:srgbClr val="753BBD"/>
                </a:solidFill>
                <a:latin typeface="Lato Black"/>
                <a:ea typeface="Lato Black"/>
                <a:cs typeface="Lato Black"/>
                <a:sym typeface="Lato Black"/>
              </a:rPr>
              <a:t>ADOPCIÓN TECNOLÓGICA </a:t>
            </a:r>
            <a:r>
              <a:rPr b="0" i="0" lang="es-ES" sz="2400" u="none" cap="none" strike="noStrike">
                <a:solidFill>
                  <a:schemeClr val="lt1"/>
                </a:solidFill>
                <a:latin typeface="Lato"/>
                <a:ea typeface="Lato"/>
                <a:cs typeface="Lato"/>
                <a:sym typeface="Lato"/>
              </a:rPr>
              <a:t>EN EMPRESAS DE LOGÍSTICA URBANA</a:t>
            </a:r>
            <a:endParaRPr b="0" i="0" sz="2400" u="none" cap="none" strike="noStrike">
              <a:solidFill>
                <a:schemeClr val="lt1"/>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Romina Morales Rojas</dc:creator>
</cp:coreProperties>
</file>