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Lato"/>
      <p:regular r:id="rId18"/>
      <p:bold r:id="rId19"/>
      <p:italic r:id="rId20"/>
      <p:boldItalic r:id="rId21"/>
    </p:embeddedFont>
    <p:embeddedFont>
      <p:font typeface="Lato Light"/>
      <p:regular r:id="rId22"/>
      <p:bold r:id="rId23"/>
      <p:italic r:id="rId24"/>
      <p:boldItalic r:id="rId25"/>
    </p:embeddedFont>
    <p:embeddedFont>
      <p:font typeface="Lato Black"/>
      <p:bold r:id="rId26"/>
      <p:boldItalic r:id="rId27"/>
    </p:embeddedFont>
    <p:embeddedFont>
      <p:font typeface="Helvetica Neue"/>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iBS3hdRjuGsem95yVcInA5H8yF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Lato-italic.fntdata"/><Relationship Id="rId22" Type="http://schemas.openxmlformats.org/officeDocument/2006/relationships/font" Target="fonts/LatoLight-regular.fntdata"/><Relationship Id="rId21" Type="http://schemas.openxmlformats.org/officeDocument/2006/relationships/font" Target="fonts/Lato-boldItalic.fntdata"/><Relationship Id="rId24" Type="http://schemas.openxmlformats.org/officeDocument/2006/relationships/font" Target="fonts/LatoLight-italic.fntdata"/><Relationship Id="rId23" Type="http://schemas.openxmlformats.org/officeDocument/2006/relationships/font" Target="fonts/LatoLight-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LatoBlack-bold.fntdata"/><Relationship Id="rId25" Type="http://schemas.openxmlformats.org/officeDocument/2006/relationships/font" Target="fonts/LatoLight-boldItalic.fntdata"/><Relationship Id="rId28" Type="http://schemas.openxmlformats.org/officeDocument/2006/relationships/font" Target="fonts/HelveticaNeue-regular.fntdata"/><Relationship Id="rId27" Type="http://schemas.openxmlformats.org/officeDocument/2006/relationships/font" Target="fonts/LatoBlack-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lveticaNeue-boldItalic.fntdata"/><Relationship Id="rId30" Type="http://schemas.openxmlformats.org/officeDocument/2006/relationships/font" Target="fonts/HelveticaNeue-italic.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Lato-bold.fntdata"/><Relationship Id="rId18" Type="http://schemas.openxmlformats.org/officeDocument/2006/relationships/font" Target="fonts/La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7" name="Google Shape;187;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7" name="Google Shape;207;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2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2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5" name="Google Shape;45;p25"/>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6" name="Google Shape;46;p25"/>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7" name="Google Shape;47;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2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0" name="Google Shape;50;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27"/>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3" name="Google Shape;53;p2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4" name="Google Shape;54;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interior estándar">
  <p:cSld name="diapositiva interior estándar">
    <p:spTree>
      <p:nvGrpSpPr>
        <p:cNvPr id="55" name="Shape 55"/>
        <p:cNvGrpSpPr/>
        <p:nvPr/>
      </p:nvGrpSpPr>
      <p:grpSpPr>
        <a:xfrm>
          <a:off x="0" y="0"/>
          <a:ext cx="0" cy="0"/>
          <a:chOff x="0" y="0"/>
          <a:chExt cx="0" cy="0"/>
        </a:xfrm>
      </p:grpSpPr>
      <p:sp>
        <p:nvSpPr>
          <p:cNvPr id="56" name="Google Shape;56;p28"/>
          <p:cNvSpPr txBox="1"/>
          <p:nvPr/>
        </p:nvSpPr>
        <p:spPr>
          <a:xfrm>
            <a:off x="3528001" y="4751789"/>
            <a:ext cx="5561775" cy="393525"/>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300"/>
              <a:buFont typeface="Arial"/>
              <a:buNone/>
            </a:pPr>
            <a:r>
              <a:rPr b="0" i="0" lang="es-ES" sz="975" u="none" cap="none" strike="noStrike">
                <a:solidFill>
                  <a:srgbClr val="666666"/>
                </a:solidFill>
                <a:latin typeface="Lato Light"/>
                <a:ea typeface="Lato Light"/>
                <a:cs typeface="Lato Light"/>
                <a:sym typeface="Lato Light"/>
              </a:rPr>
              <a:t>Fundación </a:t>
            </a:r>
            <a:r>
              <a:rPr b="0" i="0" lang="es-ES" sz="975" u="none" cap="none" strike="noStrike">
                <a:solidFill>
                  <a:srgbClr val="666666"/>
                </a:solidFill>
                <a:latin typeface="Lato Black"/>
                <a:ea typeface="Lato Black"/>
                <a:cs typeface="Lato Black"/>
                <a:sym typeface="Lato Black"/>
              </a:rPr>
              <a:t>Conecta Logística  </a:t>
            </a:r>
            <a:r>
              <a:rPr b="0" i="0" lang="es-ES" sz="975" u="none" cap="none" strike="noStrike">
                <a:solidFill>
                  <a:srgbClr val="666666"/>
                </a:solidFill>
                <a:latin typeface="Lato Light"/>
                <a:ea typeface="Lato Light"/>
                <a:cs typeface="Lato Light"/>
                <a:sym typeface="Lato Light"/>
              </a:rPr>
              <a:t>        </a:t>
            </a:r>
            <a:r>
              <a:rPr b="1" i="0" lang="es-ES" sz="1125" u="none" cap="none" strike="noStrike">
                <a:solidFill>
                  <a:srgbClr val="666666"/>
                </a:solidFill>
                <a:latin typeface="Lato"/>
                <a:ea typeface="Lato"/>
                <a:cs typeface="Lato"/>
                <a:sym typeface="Lato"/>
              </a:rPr>
              <a:t> </a:t>
            </a:r>
            <a:fld id="{00000000-1234-1234-1234-123412341234}" type="slidenum">
              <a:rPr b="0" i="0" lang="es-ES" sz="975" u="none" cap="none" strike="noStrike">
                <a:solidFill>
                  <a:srgbClr val="666666"/>
                </a:solidFill>
                <a:latin typeface="Lato Black"/>
                <a:ea typeface="Lato Black"/>
                <a:cs typeface="Lato Black"/>
                <a:sym typeface="Lato Black"/>
              </a:rPr>
              <a:t>‹#›</a:t>
            </a:fld>
            <a:endParaRPr b="0" i="0" sz="975" u="none" cap="none" strike="noStrike">
              <a:solidFill>
                <a:srgbClr val="B7B7B7"/>
              </a:solidFill>
              <a:latin typeface="Lato Black"/>
              <a:ea typeface="Lato Black"/>
              <a:cs typeface="Lato Black"/>
              <a:sym typeface="Lato Black"/>
            </a:endParaRPr>
          </a:p>
        </p:txBody>
      </p:sp>
      <p:pic>
        <p:nvPicPr>
          <p:cNvPr id="57" name="Google Shape;57;p28"/>
          <p:cNvPicPr preferRelativeResize="0"/>
          <p:nvPr/>
        </p:nvPicPr>
        <p:blipFill rotWithShape="1">
          <a:blip r:embed="rId2">
            <a:alphaModFix/>
          </a:blip>
          <a:srcRect b="0" l="0" r="0" t="0"/>
          <a:stretch/>
        </p:blipFill>
        <p:spPr>
          <a:xfrm>
            <a:off x="8279999" y="207853"/>
            <a:ext cx="656150" cy="656150"/>
          </a:xfrm>
          <a:prstGeom prst="rect">
            <a:avLst/>
          </a:prstGeom>
          <a:noFill/>
          <a:ln>
            <a:noFill/>
          </a:ln>
        </p:spPr>
      </p:pic>
      <p:cxnSp>
        <p:nvCxnSpPr>
          <p:cNvPr id="58" name="Google Shape;58;p28"/>
          <p:cNvCxnSpPr/>
          <p:nvPr/>
        </p:nvCxnSpPr>
        <p:spPr>
          <a:xfrm>
            <a:off x="-82600" y="4729414"/>
            <a:ext cx="9395775" cy="10800"/>
          </a:xfrm>
          <a:prstGeom prst="straightConnector1">
            <a:avLst/>
          </a:prstGeom>
          <a:noFill/>
          <a:ln cap="flat" cmpd="sng" w="9525">
            <a:solidFill>
              <a:srgbClr val="B7B7B7"/>
            </a:solidFill>
            <a:prstDash val="solid"/>
            <a:round/>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3">
  <p:cSld name="TITLE_3">
    <p:spTree>
      <p:nvGrpSpPr>
        <p:cNvPr id="60" name="Shape 60"/>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1" name="Shape 61"/>
        <p:cNvGrpSpPr/>
        <p:nvPr/>
      </p:nvGrpSpPr>
      <p:grpSpPr>
        <a:xfrm>
          <a:off x="0" y="0"/>
          <a:ext cx="0" cy="0"/>
          <a:chOff x="0" y="0"/>
          <a:chExt cx="0" cy="0"/>
        </a:xfrm>
      </p:grpSpPr>
      <p:sp>
        <p:nvSpPr>
          <p:cNvPr id="62" name="Google Shape;62;p29"/>
          <p:cNvSpPr txBox="1"/>
          <p:nvPr>
            <p:ph idx="12" type="sldNum"/>
          </p:nvPr>
        </p:nvSpPr>
        <p:spPr>
          <a:xfrm>
            <a:off x="5809099" y="4895575"/>
            <a:ext cx="3237600" cy="207900"/>
          </a:xfrm>
          <a:prstGeom prst="rect">
            <a:avLst/>
          </a:prstGeom>
          <a:noFill/>
          <a:ln>
            <a:noFill/>
          </a:ln>
        </p:spPr>
        <p:txBody>
          <a:bodyPr anchorCtr="0" anchor="ctr" bIns="34275" lIns="34275" spcFirstLastPara="1" rIns="34275" wrap="square" tIns="34275">
            <a:sp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9pPr>
          </a:lstStyle>
          <a:p>
            <a:pPr indent="0" lvl="0" marL="0" rtl="0" algn="r">
              <a:spcBef>
                <a:spcPts val="0"/>
              </a:spcBef>
              <a:spcAft>
                <a:spcPts val="0"/>
              </a:spcAft>
              <a:buNone/>
            </a:pPr>
            <a:r>
              <a:rPr lang="es-ES"/>
              <a:t> </a:t>
            </a:r>
            <a:fld id="{00000000-1234-1234-1234-123412341234}" type="slidenum">
              <a:rPr lang="es-ES">
                <a:latin typeface="Calibri"/>
                <a:ea typeface="Calibri"/>
                <a:cs typeface="Calibri"/>
                <a:sym typeface="Calibri"/>
              </a:rPr>
              <a:t>‹#›</a:t>
            </a:fld>
            <a:endParaRPr>
              <a:latin typeface="Calibri"/>
              <a:ea typeface="Calibri"/>
              <a:cs typeface="Calibri"/>
              <a:sym typeface="Calibri"/>
            </a:endParaRPr>
          </a:p>
        </p:txBody>
      </p:sp>
      <p:sp>
        <p:nvSpPr>
          <p:cNvPr id="63" name="Google Shape;63;p29"/>
          <p:cNvSpPr/>
          <p:nvPr/>
        </p:nvSpPr>
        <p:spPr>
          <a:xfrm>
            <a:off x="-1" y="3171181"/>
            <a:ext cx="150000" cy="1985400"/>
          </a:xfrm>
          <a:prstGeom prst="rect">
            <a:avLst/>
          </a:prstGeom>
          <a:solidFill>
            <a:srgbClr val="B31920"/>
          </a:solidFill>
          <a:ln cap="flat" cmpd="sng" w="12700">
            <a:solidFill>
              <a:srgbClr val="B31920"/>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64" name="Google Shape;64;p29"/>
          <p:cNvSpPr/>
          <p:nvPr/>
        </p:nvSpPr>
        <p:spPr>
          <a:xfrm>
            <a:off x="-1" y="0"/>
            <a:ext cx="150000" cy="1745100"/>
          </a:xfrm>
          <a:prstGeom prst="rect">
            <a:avLst/>
          </a:prstGeom>
          <a:solidFill>
            <a:srgbClr val="EEB827"/>
          </a:solidFill>
          <a:ln cap="flat" cmpd="sng" w="12700">
            <a:solidFill>
              <a:srgbClr val="EEB827"/>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65" name="Google Shape;65;p29"/>
          <p:cNvSpPr/>
          <p:nvPr/>
        </p:nvSpPr>
        <p:spPr>
          <a:xfrm>
            <a:off x="0" y="1607234"/>
            <a:ext cx="150000" cy="1791300"/>
          </a:xfrm>
          <a:prstGeom prst="rect">
            <a:avLst/>
          </a:prstGeom>
          <a:solidFill>
            <a:srgbClr val="7030A0"/>
          </a:solidFill>
          <a:ln cap="flat" cmpd="sng" w="12700">
            <a:solidFill>
              <a:srgbClr val="7030A0"/>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66" name="Google Shape;66;p29"/>
          <p:cNvSpPr txBox="1"/>
          <p:nvPr/>
        </p:nvSpPr>
        <p:spPr>
          <a:xfrm>
            <a:off x="150000" y="4837975"/>
            <a:ext cx="31725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s-ES" sz="900" u="none" cap="none" strike="noStrike">
                <a:solidFill>
                  <a:srgbClr val="888888"/>
                </a:solidFill>
                <a:latin typeface="Lato"/>
                <a:ea typeface="Lato"/>
                <a:cs typeface="Lato"/>
                <a:sym typeface="Lato"/>
              </a:rPr>
              <a:t>CHARLAS EN LA ACADEMIA 2024 - </a:t>
            </a:r>
            <a:r>
              <a:rPr b="1" i="0" lang="es-ES" sz="900" u="none" cap="none" strike="noStrike">
                <a:solidFill>
                  <a:srgbClr val="888888"/>
                </a:solidFill>
                <a:latin typeface="Lato"/>
                <a:ea typeface="Lato"/>
                <a:cs typeface="Lato"/>
                <a:sym typeface="Lato"/>
              </a:rPr>
              <a:t>José Ignacio Sanhueza</a:t>
            </a:r>
            <a:endParaRPr b="0" i="0" sz="1400" u="none" cap="none" strike="noStrike">
              <a:solidFill>
                <a:srgbClr val="000000"/>
              </a:solidFill>
              <a:latin typeface="Arial"/>
              <a:ea typeface="Arial"/>
              <a:cs typeface="Arial"/>
              <a:sym typeface="Arial"/>
            </a:endParaRPr>
          </a:p>
        </p:txBody>
      </p:sp>
      <p:pic>
        <p:nvPicPr>
          <p:cNvPr id="67" name="Google Shape;67;p29"/>
          <p:cNvPicPr preferRelativeResize="0"/>
          <p:nvPr/>
        </p:nvPicPr>
        <p:blipFill rotWithShape="1">
          <a:blip r:embed="rId2">
            <a:alphaModFix/>
          </a:blip>
          <a:srcRect b="0" l="0" r="0" t="0"/>
          <a:stretch/>
        </p:blipFill>
        <p:spPr>
          <a:xfrm>
            <a:off x="8469755" y="4907730"/>
            <a:ext cx="395725" cy="183575"/>
          </a:xfrm>
          <a:prstGeom prst="rect">
            <a:avLst/>
          </a:prstGeom>
          <a:noFill/>
          <a:ln>
            <a:noFill/>
          </a:ln>
        </p:spPr>
      </p:pic>
      <p:sp>
        <p:nvSpPr>
          <p:cNvPr id="68" name="Google Shape;68;p29"/>
          <p:cNvSpPr/>
          <p:nvPr/>
        </p:nvSpPr>
        <p:spPr>
          <a:xfrm>
            <a:off x="218850" y="4837950"/>
            <a:ext cx="3103500" cy="323100"/>
          </a:xfrm>
          <a:prstGeom prst="rect">
            <a:avLst/>
          </a:prstGeom>
          <a:solidFill>
            <a:srgbClr val="FFFFFF">
              <a:alpha val="34901"/>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9" name="Shape 69"/>
        <p:cNvGrpSpPr/>
        <p:nvPr/>
      </p:nvGrpSpPr>
      <p:grpSpPr>
        <a:xfrm>
          <a:off x="0" y="0"/>
          <a:ext cx="0" cy="0"/>
          <a:chOff x="0" y="0"/>
          <a:chExt cx="0" cy="0"/>
        </a:xfrm>
      </p:grpSpPr>
      <p:sp>
        <p:nvSpPr>
          <p:cNvPr id="70" name="Google Shape;70;p30"/>
          <p:cNvSpPr txBox="1"/>
          <p:nvPr>
            <p:ph idx="12" type="sldNum"/>
          </p:nvPr>
        </p:nvSpPr>
        <p:spPr>
          <a:xfrm>
            <a:off x="5809099" y="4895575"/>
            <a:ext cx="3237600" cy="207900"/>
          </a:xfrm>
          <a:prstGeom prst="rect">
            <a:avLst/>
          </a:prstGeom>
          <a:noFill/>
          <a:ln>
            <a:noFill/>
          </a:ln>
        </p:spPr>
        <p:txBody>
          <a:bodyPr anchorCtr="0" anchor="ctr" bIns="34275" lIns="34275" spcFirstLastPara="1" rIns="34275" wrap="square" tIns="34275">
            <a:sp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9pPr>
          </a:lstStyle>
          <a:p>
            <a:pPr indent="0" lvl="0" marL="0" rtl="0" algn="r">
              <a:spcBef>
                <a:spcPts val="0"/>
              </a:spcBef>
              <a:spcAft>
                <a:spcPts val="0"/>
              </a:spcAft>
              <a:buNone/>
            </a:pPr>
            <a:r>
              <a:rPr lang="es-ES"/>
              <a:t> </a:t>
            </a:r>
            <a:fld id="{00000000-1234-1234-1234-123412341234}" type="slidenum">
              <a:rPr lang="es-ES">
                <a:latin typeface="Calibri"/>
                <a:ea typeface="Calibri"/>
                <a:cs typeface="Calibri"/>
                <a:sym typeface="Calibri"/>
              </a:rPr>
              <a:t>‹#›</a:t>
            </a:fld>
            <a:endParaRPr>
              <a:latin typeface="Calibri"/>
              <a:ea typeface="Calibri"/>
              <a:cs typeface="Calibri"/>
              <a:sym typeface="Calibri"/>
            </a:endParaRPr>
          </a:p>
        </p:txBody>
      </p:sp>
      <p:sp>
        <p:nvSpPr>
          <p:cNvPr id="71" name="Google Shape;71;p30"/>
          <p:cNvSpPr/>
          <p:nvPr/>
        </p:nvSpPr>
        <p:spPr>
          <a:xfrm>
            <a:off x="-1" y="3171181"/>
            <a:ext cx="150000" cy="1985400"/>
          </a:xfrm>
          <a:prstGeom prst="rect">
            <a:avLst/>
          </a:prstGeom>
          <a:solidFill>
            <a:srgbClr val="B31920"/>
          </a:solidFill>
          <a:ln cap="flat" cmpd="sng" w="12700">
            <a:solidFill>
              <a:srgbClr val="B31920"/>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72" name="Google Shape;72;p30"/>
          <p:cNvSpPr/>
          <p:nvPr/>
        </p:nvSpPr>
        <p:spPr>
          <a:xfrm>
            <a:off x="-1" y="0"/>
            <a:ext cx="150000" cy="1745100"/>
          </a:xfrm>
          <a:prstGeom prst="rect">
            <a:avLst/>
          </a:prstGeom>
          <a:solidFill>
            <a:srgbClr val="EEB827"/>
          </a:solidFill>
          <a:ln cap="flat" cmpd="sng" w="12700">
            <a:solidFill>
              <a:srgbClr val="EEB827"/>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73" name="Google Shape;73;p30"/>
          <p:cNvSpPr/>
          <p:nvPr/>
        </p:nvSpPr>
        <p:spPr>
          <a:xfrm>
            <a:off x="0" y="1607234"/>
            <a:ext cx="150000" cy="1791300"/>
          </a:xfrm>
          <a:prstGeom prst="rect">
            <a:avLst/>
          </a:prstGeom>
          <a:solidFill>
            <a:srgbClr val="7030A0"/>
          </a:solidFill>
          <a:ln cap="flat" cmpd="sng" w="12700">
            <a:solidFill>
              <a:srgbClr val="7030A0"/>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74" name="Google Shape;74;p30"/>
          <p:cNvSpPr txBox="1"/>
          <p:nvPr/>
        </p:nvSpPr>
        <p:spPr>
          <a:xfrm>
            <a:off x="150000" y="4837975"/>
            <a:ext cx="31725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s-ES" sz="900" u="none" cap="none" strike="noStrike">
                <a:solidFill>
                  <a:srgbClr val="888888"/>
                </a:solidFill>
                <a:latin typeface="Lato"/>
                <a:ea typeface="Lato"/>
                <a:cs typeface="Lato"/>
                <a:sym typeface="Lato"/>
              </a:rPr>
              <a:t>CHARLAS EN LA ACADEMIA 2024 - </a:t>
            </a:r>
            <a:r>
              <a:rPr b="1" i="0" lang="es-ES" sz="900" u="none" cap="none" strike="noStrike">
                <a:solidFill>
                  <a:srgbClr val="888888"/>
                </a:solidFill>
                <a:latin typeface="Lato"/>
                <a:ea typeface="Lato"/>
                <a:cs typeface="Lato"/>
                <a:sym typeface="Lato"/>
              </a:rPr>
              <a:t>José Ignacio Sanhueza</a:t>
            </a:r>
            <a:endParaRPr b="0" i="0" sz="1400" u="none" cap="none" strike="noStrike">
              <a:solidFill>
                <a:srgbClr val="000000"/>
              </a:solidFill>
              <a:latin typeface="Arial"/>
              <a:ea typeface="Arial"/>
              <a:cs typeface="Arial"/>
              <a:sym typeface="Arial"/>
            </a:endParaRPr>
          </a:p>
        </p:txBody>
      </p:sp>
      <p:pic>
        <p:nvPicPr>
          <p:cNvPr id="75" name="Google Shape;75;p30"/>
          <p:cNvPicPr preferRelativeResize="0"/>
          <p:nvPr/>
        </p:nvPicPr>
        <p:blipFill rotWithShape="1">
          <a:blip r:embed="rId2">
            <a:alphaModFix/>
          </a:blip>
          <a:srcRect b="0" l="0" r="0" t="0"/>
          <a:stretch/>
        </p:blipFill>
        <p:spPr>
          <a:xfrm>
            <a:off x="8469755" y="4907730"/>
            <a:ext cx="395725" cy="183575"/>
          </a:xfrm>
          <a:prstGeom prst="rect">
            <a:avLst/>
          </a:prstGeom>
          <a:noFill/>
          <a:ln>
            <a:noFill/>
          </a:ln>
        </p:spPr>
      </p:pic>
      <p:sp>
        <p:nvSpPr>
          <p:cNvPr id="76" name="Google Shape;76;p30"/>
          <p:cNvSpPr/>
          <p:nvPr/>
        </p:nvSpPr>
        <p:spPr>
          <a:xfrm>
            <a:off x="218850" y="4837950"/>
            <a:ext cx="3103500" cy="323100"/>
          </a:xfrm>
          <a:prstGeom prst="rect">
            <a:avLst/>
          </a:prstGeom>
          <a:solidFill>
            <a:srgbClr val="FFFFFF">
              <a:alpha val="34901"/>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7" name="Shape 77"/>
        <p:cNvGrpSpPr/>
        <p:nvPr/>
      </p:nvGrpSpPr>
      <p:grpSpPr>
        <a:xfrm>
          <a:off x="0" y="0"/>
          <a:ext cx="0" cy="0"/>
          <a:chOff x="0" y="0"/>
          <a:chExt cx="0" cy="0"/>
        </a:xfrm>
      </p:grpSpPr>
      <p:sp>
        <p:nvSpPr>
          <p:cNvPr id="78" name="Google Shape;78;p31"/>
          <p:cNvSpPr txBox="1"/>
          <p:nvPr>
            <p:ph idx="12" type="sldNum"/>
          </p:nvPr>
        </p:nvSpPr>
        <p:spPr>
          <a:xfrm>
            <a:off x="5809099" y="4895575"/>
            <a:ext cx="3237600" cy="207900"/>
          </a:xfrm>
          <a:prstGeom prst="rect">
            <a:avLst/>
          </a:prstGeom>
          <a:noFill/>
          <a:ln>
            <a:noFill/>
          </a:ln>
        </p:spPr>
        <p:txBody>
          <a:bodyPr anchorCtr="0" anchor="ctr" bIns="34275" lIns="34275" spcFirstLastPara="1" rIns="34275" wrap="square" tIns="34275">
            <a:sp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9pPr>
          </a:lstStyle>
          <a:p>
            <a:pPr indent="0" lvl="0" marL="0" rtl="0" algn="r">
              <a:spcBef>
                <a:spcPts val="0"/>
              </a:spcBef>
              <a:spcAft>
                <a:spcPts val="0"/>
              </a:spcAft>
              <a:buNone/>
            </a:pPr>
            <a:r>
              <a:rPr lang="es-ES"/>
              <a:t> </a:t>
            </a:r>
            <a:fld id="{00000000-1234-1234-1234-123412341234}" type="slidenum">
              <a:rPr lang="es-ES">
                <a:latin typeface="Calibri"/>
                <a:ea typeface="Calibri"/>
                <a:cs typeface="Calibri"/>
                <a:sym typeface="Calibri"/>
              </a:rPr>
              <a:t>‹#›</a:t>
            </a:fld>
            <a:endParaRPr>
              <a:latin typeface="Calibri"/>
              <a:ea typeface="Calibri"/>
              <a:cs typeface="Calibri"/>
              <a:sym typeface="Calibri"/>
            </a:endParaRPr>
          </a:p>
        </p:txBody>
      </p:sp>
      <p:sp>
        <p:nvSpPr>
          <p:cNvPr id="79" name="Google Shape;79;p31"/>
          <p:cNvSpPr/>
          <p:nvPr/>
        </p:nvSpPr>
        <p:spPr>
          <a:xfrm>
            <a:off x="-1" y="3171181"/>
            <a:ext cx="150000" cy="1985400"/>
          </a:xfrm>
          <a:prstGeom prst="rect">
            <a:avLst/>
          </a:prstGeom>
          <a:solidFill>
            <a:srgbClr val="B31920"/>
          </a:solidFill>
          <a:ln cap="flat" cmpd="sng" w="12700">
            <a:solidFill>
              <a:srgbClr val="B31920"/>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80" name="Google Shape;80;p31"/>
          <p:cNvSpPr/>
          <p:nvPr/>
        </p:nvSpPr>
        <p:spPr>
          <a:xfrm>
            <a:off x="-1" y="0"/>
            <a:ext cx="150000" cy="1745100"/>
          </a:xfrm>
          <a:prstGeom prst="rect">
            <a:avLst/>
          </a:prstGeom>
          <a:solidFill>
            <a:srgbClr val="EEB827"/>
          </a:solidFill>
          <a:ln cap="flat" cmpd="sng" w="12700">
            <a:solidFill>
              <a:srgbClr val="EEB827"/>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81" name="Google Shape;81;p31"/>
          <p:cNvSpPr/>
          <p:nvPr/>
        </p:nvSpPr>
        <p:spPr>
          <a:xfrm>
            <a:off x="0" y="1607234"/>
            <a:ext cx="150000" cy="1791300"/>
          </a:xfrm>
          <a:prstGeom prst="rect">
            <a:avLst/>
          </a:prstGeom>
          <a:solidFill>
            <a:srgbClr val="7030A0"/>
          </a:solidFill>
          <a:ln cap="flat" cmpd="sng" w="12700">
            <a:solidFill>
              <a:srgbClr val="7030A0"/>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82" name="Google Shape;82;p31"/>
          <p:cNvSpPr txBox="1"/>
          <p:nvPr/>
        </p:nvSpPr>
        <p:spPr>
          <a:xfrm>
            <a:off x="150000" y="4837975"/>
            <a:ext cx="31725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s-ES" sz="900" u="none" cap="none" strike="noStrike">
                <a:solidFill>
                  <a:srgbClr val="888888"/>
                </a:solidFill>
                <a:latin typeface="Lato"/>
                <a:ea typeface="Lato"/>
                <a:cs typeface="Lato"/>
                <a:sym typeface="Lato"/>
              </a:rPr>
              <a:t>CHARLAS EN LA ACADEMIA 2024 - </a:t>
            </a:r>
            <a:r>
              <a:rPr b="1" i="0" lang="es-ES" sz="900" u="none" cap="none" strike="noStrike">
                <a:solidFill>
                  <a:srgbClr val="888888"/>
                </a:solidFill>
                <a:latin typeface="Lato"/>
                <a:ea typeface="Lato"/>
                <a:cs typeface="Lato"/>
                <a:sym typeface="Lato"/>
              </a:rPr>
              <a:t>José Ignacio Sanhueza</a:t>
            </a:r>
            <a:endParaRPr b="0" i="0" sz="1400" u="none" cap="none" strike="noStrike">
              <a:solidFill>
                <a:srgbClr val="000000"/>
              </a:solidFill>
              <a:latin typeface="Arial"/>
              <a:ea typeface="Arial"/>
              <a:cs typeface="Arial"/>
              <a:sym typeface="Arial"/>
            </a:endParaRPr>
          </a:p>
        </p:txBody>
      </p:sp>
      <p:pic>
        <p:nvPicPr>
          <p:cNvPr id="83" name="Google Shape;83;p31"/>
          <p:cNvPicPr preferRelativeResize="0"/>
          <p:nvPr/>
        </p:nvPicPr>
        <p:blipFill rotWithShape="1">
          <a:blip r:embed="rId2">
            <a:alphaModFix/>
          </a:blip>
          <a:srcRect b="0" l="0" r="0" t="0"/>
          <a:stretch/>
        </p:blipFill>
        <p:spPr>
          <a:xfrm>
            <a:off x="8469755" y="4907730"/>
            <a:ext cx="395725" cy="183575"/>
          </a:xfrm>
          <a:prstGeom prst="rect">
            <a:avLst/>
          </a:prstGeom>
          <a:noFill/>
          <a:ln>
            <a:noFill/>
          </a:ln>
        </p:spPr>
      </p:pic>
      <p:sp>
        <p:nvSpPr>
          <p:cNvPr id="84" name="Google Shape;84;p31"/>
          <p:cNvSpPr/>
          <p:nvPr/>
        </p:nvSpPr>
        <p:spPr>
          <a:xfrm>
            <a:off x="218850" y="4837950"/>
            <a:ext cx="3103500" cy="323100"/>
          </a:xfrm>
          <a:prstGeom prst="rect">
            <a:avLst/>
          </a:prstGeom>
          <a:solidFill>
            <a:srgbClr val="FFFFFF">
              <a:alpha val="34901"/>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5" name="Shape 85"/>
        <p:cNvGrpSpPr/>
        <p:nvPr/>
      </p:nvGrpSpPr>
      <p:grpSpPr>
        <a:xfrm>
          <a:off x="0" y="0"/>
          <a:ext cx="0" cy="0"/>
          <a:chOff x="0" y="0"/>
          <a:chExt cx="0" cy="0"/>
        </a:xfrm>
      </p:grpSpPr>
      <p:sp>
        <p:nvSpPr>
          <p:cNvPr id="86" name="Google Shape;86;p32"/>
          <p:cNvSpPr txBox="1"/>
          <p:nvPr>
            <p:ph idx="12" type="sldNum"/>
          </p:nvPr>
        </p:nvSpPr>
        <p:spPr>
          <a:xfrm>
            <a:off x="5809099" y="4895575"/>
            <a:ext cx="3237600" cy="207900"/>
          </a:xfrm>
          <a:prstGeom prst="rect">
            <a:avLst/>
          </a:prstGeom>
          <a:noFill/>
          <a:ln>
            <a:noFill/>
          </a:ln>
        </p:spPr>
        <p:txBody>
          <a:bodyPr anchorCtr="0" anchor="ctr" bIns="34275" lIns="34275" spcFirstLastPara="1" rIns="34275" wrap="square" tIns="34275">
            <a:sp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9pPr>
          </a:lstStyle>
          <a:p>
            <a:pPr indent="0" lvl="0" marL="0" rtl="0" algn="r">
              <a:spcBef>
                <a:spcPts val="0"/>
              </a:spcBef>
              <a:spcAft>
                <a:spcPts val="0"/>
              </a:spcAft>
              <a:buNone/>
            </a:pPr>
            <a:r>
              <a:rPr lang="es-ES"/>
              <a:t> </a:t>
            </a:r>
            <a:fld id="{00000000-1234-1234-1234-123412341234}" type="slidenum">
              <a:rPr lang="es-ES">
                <a:latin typeface="Calibri"/>
                <a:ea typeface="Calibri"/>
                <a:cs typeface="Calibri"/>
                <a:sym typeface="Calibri"/>
              </a:rPr>
              <a:t>‹#›</a:t>
            </a:fld>
            <a:endParaRPr>
              <a:latin typeface="Calibri"/>
              <a:ea typeface="Calibri"/>
              <a:cs typeface="Calibri"/>
              <a:sym typeface="Calibri"/>
            </a:endParaRPr>
          </a:p>
        </p:txBody>
      </p:sp>
      <p:sp>
        <p:nvSpPr>
          <p:cNvPr id="87" name="Google Shape;87;p32"/>
          <p:cNvSpPr/>
          <p:nvPr/>
        </p:nvSpPr>
        <p:spPr>
          <a:xfrm>
            <a:off x="-1" y="3171181"/>
            <a:ext cx="150000" cy="1985400"/>
          </a:xfrm>
          <a:prstGeom prst="rect">
            <a:avLst/>
          </a:prstGeom>
          <a:solidFill>
            <a:srgbClr val="B31920"/>
          </a:solidFill>
          <a:ln cap="flat" cmpd="sng" w="12700">
            <a:solidFill>
              <a:srgbClr val="B31920"/>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88" name="Google Shape;88;p32"/>
          <p:cNvSpPr/>
          <p:nvPr/>
        </p:nvSpPr>
        <p:spPr>
          <a:xfrm>
            <a:off x="-1" y="0"/>
            <a:ext cx="150000" cy="1745100"/>
          </a:xfrm>
          <a:prstGeom prst="rect">
            <a:avLst/>
          </a:prstGeom>
          <a:solidFill>
            <a:srgbClr val="EEB827"/>
          </a:solidFill>
          <a:ln cap="flat" cmpd="sng" w="12700">
            <a:solidFill>
              <a:srgbClr val="EEB827"/>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89" name="Google Shape;89;p32"/>
          <p:cNvSpPr/>
          <p:nvPr/>
        </p:nvSpPr>
        <p:spPr>
          <a:xfrm>
            <a:off x="0" y="1607234"/>
            <a:ext cx="150000" cy="1791300"/>
          </a:xfrm>
          <a:prstGeom prst="rect">
            <a:avLst/>
          </a:prstGeom>
          <a:solidFill>
            <a:srgbClr val="7030A0"/>
          </a:solidFill>
          <a:ln cap="flat" cmpd="sng" w="12700">
            <a:solidFill>
              <a:srgbClr val="7030A0"/>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90" name="Google Shape;90;p32"/>
          <p:cNvSpPr txBox="1"/>
          <p:nvPr/>
        </p:nvSpPr>
        <p:spPr>
          <a:xfrm>
            <a:off x="150000" y="4837975"/>
            <a:ext cx="31725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s-ES" sz="900" u="none" cap="none" strike="noStrike">
                <a:solidFill>
                  <a:srgbClr val="888888"/>
                </a:solidFill>
                <a:latin typeface="Lato"/>
                <a:ea typeface="Lato"/>
                <a:cs typeface="Lato"/>
                <a:sym typeface="Lato"/>
              </a:rPr>
              <a:t>CHARLAS EN LA ACADEMIA 2024 - </a:t>
            </a:r>
            <a:r>
              <a:rPr b="1" i="0" lang="es-ES" sz="900" u="none" cap="none" strike="noStrike">
                <a:solidFill>
                  <a:srgbClr val="888888"/>
                </a:solidFill>
                <a:latin typeface="Lato"/>
                <a:ea typeface="Lato"/>
                <a:cs typeface="Lato"/>
                <a:sym typeface="Lato"/>
              </a:rPr>
              <a:t>José Ignacio Sanhueza</a:t>
            </a:r>
            <a:endParaRPr b="0" i="0" sz="1400" u="none" cap="none" strike="noStrike">
              <a:solidFill>
                <a:srgbClr val="000000"/>
              </a:solidFill>
              <a:latin typeface="Arial"/>
              <a:ea typeface="Arial"/>
              <a:cs typeface="Arial"/>
              <a:sym typeface="Arial"/>
            </a:endParaRPr>
          </a:p>
        </p:txBody>
      </p:sp>
      <p:pic>
        <p:nvPicPr>
          <p:cNvPr id="91" name="Google Shape;91;p32"/>
          <p:cNvPicPr preferRelativeResize="0"/>
          <p:nvPr/>
        </p:nvPicPr>
        <p:blipFill rotWithShape="1">
          <a:blip r:embed="rId2">
            <a:alphaModFix/>
          </a:blip>
          <a:srcRect b="0" l="0" r="0" t="0"/>
          <a:stretch/>
        </p:blipFill>
        <p:spPr>
          <a:xfrm>
            <a:off x="8469755" y="4907730"/>
            <a:ext cx="395725" cy="183575"/>
          </a:xfrm>
          <a:prstGeom prst="rect">
            <a:avLst/>
          </a:prstGeom>
          <a:noFill/>
          <a:ln>
            <a:noFill/>
          </a:ln>
        </p:spPr>
      </p:pic>
      <p:sp>
        <p:nvSpPr>
          <p:cNvPr id="92" name="Google Shape;92;p32"/>
          <p:cNvSpPr/>
          <p:nvPr/>
        </p:nvSpPr>
        <p:spPr>
          <a:xfrm>
            <a:off x="218850" y="4837950"/>
            <a:ext cx="3103500" cy="323100"/>
          </a:xfrm>
          <a:prstGeom prst="rect">
            <a:avLst/>
          </a:prstGeom>
          <a:solidFill>
            <a:srgbClr val="FFFFFF">
              <a:alpha val="34901"/>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3" name="Shape 93"/>
        <p:cNvGrpSpPr/>
        <p:nvPr/>
      </p:nvGrpSpPr>
      <p:grpSpPr>
        <a:xfrm>
          <a:off x="0" y="0"/>
          <a:ext cx="0" cy="0"/>
          <a:chOff x="0" y="0"/>
          <a:chExt cx="0" cy="0"/>
        </a:xfrm>
      </p:grpSpPr>
      <p:sp>
        <p:nvSpPr>
          <p:cNvPr id="94" name="Google Shape;94;p33"/>
          <p:cNvSpPr txBox="1"/>
          <p:nvPr>
            <p:ph idx="12" type="sldNum"/>
          </p:nvPr>
        </p:nvSpPr>
        <p:spPr>
          <a:xfrm>
            <a:off x="5809099" y="4895575"/>
            <a:ext cx="3237600" cy="207900"/>
          </a:xfrm>
          <a:prstGeom prst="rect">
            <a:avLst/>
          </a:prstGeom>
          <a:noFill/>
          <a:ln>
            <a:noFill/>
          </a:ln>
        </p:spPr>
        <p:txBody>
          <a:bodyPr anchorCtr="0" anchor="ctr" bIns="34275" lIns="34275" spcFirstLastPara="1" rIns="34275" wrap="square" tIns="34275">
            <a:sp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9pPr>
          </a:lstStyle>
          <a:p>
            <a:pPr indent="0" lvl="0" marL="0" rtl="0" algn="r">
              <a:spcBef>
                <a:spcPts val="0"/>
              </a:spcBef>
              <a:spcAft>
                <a:spcPts val="0"/>
              </a:spcAft>
              <a:buNone/>
            </a:pPr>
            <a:r>
              <a:rPr lang="es-ES"/>
              <a:t> </a:t>
            </a:r>
            <a:fld id="{00000000-1234-1234-1234-123412341234}" type="slidenum">
              <a:rPr lang="es-ES">
                <a:latin typeface="Calibri"/>
                <a:ea typeface="Calibri"/>
                <a:cs typeface="Calibri"/>
                <a:sym typeface="Calibri"/>
              </a:rPr>
              <a:t>‹#›</a:t>
            </a:fld>
            <a:endParaRPr>
              <a:latin typeface="Calibri"/>
              <a:ea typeface="Calibri"/>
              <a:cs typeface="Calibri"/>
              <a:sym typeface="Calibri"/>
            </a:endParaRPr>
          </a:p>
        </p:txBody>
      </p:sp>
      <p:sp>
        <p:nvSpPr>
          <p:cNvPr id="95" name="Google Shape;95;p33"/>
          <p:cNvSpPr/>
          <p:nvPr/>
        </p:nvSpPr>
        <p:spPr>
          <a:xfrm>
            <a:off x="-1" y="3171181"/>
            <a:ext cx="150000" cy="1985400"/>
          </a:xfrm>
          <a:prstGeom prst="rect">
            <a:avLst/>
          </a:prstGeom>
          <a:solidFill>
            <a:srgbClr val="B31920"/>
          </a:solidFill>
          <a:ln cap="flat" cmpd="sng" w="12700">
            <a:solidFill>
              <a:srgbClr val="B31920"/>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96" name="Google Shape;96;p33"/>
          <p:cNvSpPr/>
          <p:nvPr/>
        </p:nvSpPr>
        <p:spPr>
          <a:xfrm>
            <a:off x="-1" y="0"/>
            <a:ext cx="150000" cy="1745100"/>
          </a:xfrm>
          <a:prstGeom prst="rect">
            <a:avLst/>
          </a:prstGeom>
          <a:solidFill>
            <a:srgbClr val="EEB827"/>
          </a:solidFill>
          <a:ln cap="flat" cmpd="sng" w="12700">
            <a:solidFill>
              <a:srgbClr val="EEB827"/>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97" name="Google Shape;97;p33"/>
          <p:cNvSpPr/>
          <p:nvPr/>
        </p:nvSpPr>
        <p:spPr>
          <a:xfrm>
            <a:off x="0" y="1607234"/>
            <a:ext cx="150000" cy="1791300"/>
          </a:xfrm>
          <a:prstGeom prst="rect">
            <a:avLst/>
          </a:prstGeom>
          <a:solidFill>
            <a:srgbClr val="7030A0"/>
          </a:solidFill>
          <a:ln cap="flat" cmpd="sng" w="12700">
            <a:solidFill>
              <a:srgbClr val="7030A0"/>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98" name="Google Shape;98;p33"/>
          <p:cNvSpPr txBox="1"/>
          <p:nvPr/>
        </p:nvSpPr>
        <p:spPr>
          <a:xfrm>
            <a:off x="150000" y="4837975"/>
            <a:ext cx="31725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s-ES" sz="900" u="none" cap="none" strike="noStrike">
                <a:solidFill>
                  <a:srgbClr val="888888"/>
                </a:solidFill>
                <a:latin typeface="Lato"/>
                <a:ea typeface="Lato"/>
                <a:cs typeface="Lato"/>
                <a:sym typeface="Lato"/>
              </a:rPr>
              <a:t>CHARLAS EN LA ACADEMIA 2024 - </a:t>
            </a:r>
            <a:r>
              <a:rPr b="1" i="0" lang="es-ES" sz="900" u="none" cap="none" strike="noStrike">
                <a:solidFill>
                  <a:srgbClr val="888888"/>
                </a:solidFill>
                <a:latin typeface="Lato"/>
                <a:ea typeface="Lato"/>
                <a:cs typeface="Lato"/>
                <a:sym typeface="Lato"/>
              </a:rPr>
              <a:t>José Ignacio Sanhueza</a:t>
            </a:r>
            <a:endParaRPr b="0" i="0" sz="1400" u="none" cap="none" strike="noStrike">
              <a:solidFill>
                <a:srgbClr val="000000"/>
              </a:solidFill>
              <a:latin typeface="Arial"/>
              <a:ea typeface="Arial"/>
              <a:cs typeface="Arial"/>
              <a:sym typeface="Arial"/>
            </a:endParaRPr>
          </a:p>
        </p:txBody>
      </p:sp>
      <p:pic>
        <p:nvPicPr>
          <p:cNvPr id="99" name="Google Shape;99;p33"/>
          <p:cNvPicPr preferRelativeResize="0"/>
          <p:nvPr/>
        </p:nvPicPr>
        <p:blipFill rotWithShape="1">
          <a:blip r:embed="rId2">
            <a:alphaModFix/>
          </a:blip>
          <a:srcRect b="0" l="0" r="0" t="0"/>
          <a:stretch/>
        </p:blipFill>
        <p:spPr>
          <a:xfrm>
            <a:off x="8469755" y="4907730"/>
            <a:ext cx="395725" cy="183575"/>
          </a:xfrm>
          <a:prstGeom prst="rect">
            <a:avLst/>
          </a:prstGeom>
          <a:noFill/>
          <a:ln>
            <a:noFill/>
          </a:ln>
        </p:spPr>
      </p:pic>
      <p:sp>
        <p:nvSpPr>
          <p:cNvPr id="100" name="Google Shape;100;p33"/>
          <p:cNvSpPr/>
          <p:nvPr/>
        </p:nvSpPr>
        <p:spPr>
          <a:xfrm>
            <a:off x="218850" y="4837950"/>
            <a:ext cx="3103500" cy="323100"/>
          </a:xfrm>
          <a:prstGeom prst="rect">
            <a:avLst/>
          </a:prstGeom>
          <a:solidFill>
            <a:srgbClr val="FFFFFF">
              <a:alpha val="34901"/>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1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01" name="Shape 101"/>
        <p:cNvGrpSpPr/>
        <p:nvPr/>
      </p:nvGrpSpPr>
      <p:grpSpPr>
        <a:xfrm>
          <a:off x="0" y="0"/>
          <a:ext cx="0" cy="0"/>
          <a:chOff x="0" y="0"/>
          <a:chExt cx="0" cy="0"/>
        </a:xfrm>
      </p:grpSpPr>
      <p:sp>
        <p:nvSpPr>
          <p:cNvPr id="102" name="Google Shape;102;p34"/>
          <p:cNvSpPr txBox="1"/>
          <p:nvPr>
            <p:ph idx="12" type="sldNum"/>
          </p:nvPr>
        </p:nvSpPr>
        <p:spPr>
          <a:xfrm>
            <a:off x="5809099" y="4895575"/>
            <a:ext cx="3237600" cy="207900"/>
          </a:xfrm>
          <a:prstGeom prst="rect">
            <a:avLst/>
          </a:prstGeom>
          <a:noFill/>
          <a:ln>
            <a:noFill/>
          </a:ln>
        </p:spPr>
        <p:txBody>
          <a:bodyPr anchorCtr="0" anchor="ctr" bIns="34275" lIns="34275" spcFirstLastPara="1" rIns="34275" wrap="square" tIns="34275">
            <a:sp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9pPr>
          </a:lstStyle>
          <a:p>
            <a:pPr indent="0" lvl="0" marL="0" rtl="0" algn="r">
              <a:spcBef>
                <a:spcPts val="0"/>
              </a:spcBef>
              <a:spcAft>
                <a:spcPts val="0"/>
              </a:spcAft>
              <a:buNone/>
            </a:pPr>
            <a:r>
              <a:rPr lang="es-ES"/>
              <a:t> </a:t>
            </a:r>
            <a:fld id="{00000000-1234-1234-1234-123412341234}" type="slidenum">
              <a:rPr lang="es-ES">
                <a:latin typeface="Calibri"/>
                <a:ea typeface="Calibri"/>
                <a:cs typeface="Calibri"/>
                <a:sym typeface="Calibri"/>
              </a:rPr>
              <a:t>‹#›</a:t>
            </a:fld>
            <a:endParaRPr>
              <a:latin typeface="Calibri"/>
              <a:ea typeface="Calibri"/>
              <a:cs typeface="Calibri"/>
              <a:sym typeface="Calibri"/>
            </a:endParaRPr>
          </a:p>
        </p:txBody>
      </p:sp>
      <p:sp>
        <p:nvSpPr>
          <p:cNvPr id="103" name="Google Shape;103;p34"/>
          <p:cNvSpPr/>
          <p:nvPr/>
        </p:nvSpPr>
        <p:spPr>
          <a:xfrm>
            <a:off x="-1" y="3171181"/>
            <a:ext cx="150000" cy="1985400"/>
          </a:xfrm>
          <a:prstGeom prst="rect">
            <a:avLst/>
          </a:prstGeom>
          <a:solidFill>
            <a:srgbClr val="B31920"/>
          </a:solidFill>
          <a:ln cap="flat" cmpd="sng" w="12700">
            <a:solidFill>
              <a:srgbClr val="B31920"/>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04" name="Google Shape;104;p34"/>
          <p:cNvSpPr/>
          <p:nvPr/>
        </p:nvSpPr>
        <p:spPr>
          <a:xfrm>
            <a:off x="-1" y="0"/>
            <a:ext cx="150000" cy="1745100"/>
          </a:xfrm>
          <a:prstGeom prst="rect">
            <a:avLst/>
          </a:prstGeom>
          <a:solidFill>
            <a:srgbClr val="EEB827"/>
          </a:solidFill>
          <a:ln cap="flat" cmpd="sng" w="12700">
            <a:solidFill>
              <a:srgbClr val="EEB827"/>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05" name="Google Shape;105;p34"/>
          <p:cNvSpPr/>
          <p:nvPr/>
        </p:nvSpPr>
        <p:spPr>
          <a:xfrm>
            <a:off x="0" y="1607234"/>
            <a:ext cx="150000" cy="1791300"/>
          </a:xfrm>
          <a:prstGeom prst="rect">
            <a:avLst/>
          </a:prstGeom>
          <a:solidFill>
            <a:srgbClr val="7030A0"/>
          </a:solidFill>
          <a:ln cap="flat" cmpd="sng" w="12700">
            <a:solidFill>
              <a:srgbClr val="7030A0"/>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06" name="Google Shape;106;p34"/>
          <p:cNvSpPr txBox="1"/>
          <p:nvPr/>
        </p:nvSpPr>
        <p:spPr>
          <a:xfrm>
            <a:off x="150000" y="4837975"/>
            <a:ext cx="31725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s-ES" sz="900" u="none" cap="none" strike="noStrike">
                <a:solidFill>
                  <a:srgbClr val="888888"/>
                </a:solidFill>
                <a:latin typeface="Lato"/>
                <a:ea typeface="Lato"/>
                <a:cs typeface="Lato"/>
                <a:sym typeface="Lato"/>
              </a:rPr>
              <a:t>CHARLAS EN LA ACADEMIA 2024 - </a:t>
            </a:r>
            <a:r>
              <a:rPr b="1" i="0" lang="es-ES" sz="900" u="none" cap="none" strike="noStrike">
                <a:solidFill>
                  <a:srgbClr val="888888"/>
                </a:solidFill>
                <a:latin typeface="Lato"/>
                <a:ea typeface="Lato"/>
                <a:cs typeface="Lato"/>
                <a:sym typeface="Lato"/>
              </a:rPr>
              <a:t>José Ignacio Sanhueza</a:t>
            </a:r>
            <a:endParaRPr b="0" i="0" sz="1400" u="none" cap="none" strike="noStrike">
              <a:solidFill>
                <a:srgbClr val="000000"/>
              </a:solidFill>
              <a:latin typeface="Arial"/>
              <a:ea typeface="Arial"/>
              <a:cs typeface="Arial"/>
              <a:sym typeface="Arial"/>
            </a:endParaRPr>
          </a:p>
        </p:txBody>
      </p:sp>
      <p:pic>
        <p:nvPicPr>
          <p:cNvPr id="107" name="Google Shape;107;p34"/>
          <p:cNvPicPr preferRelativeResize="0"/>
          <p:nvPr/>
        </p:nvPicPr>
        <p:blipFill rotWithShape="1">
          <a:blip r:embed="rId2">
            <a:alphaModFix/>
          </a:blip>
          <a:srcRect b="0" l="0" r="0" t="0"/>
          <a:stretch/>
        </p:blipFill>
        <p:spPr>
          <a:xfrm>
            <a:off x="8469755" y="4907730"/>
            <a:ext cx="395725" cy="183575"/>
          </a:xfrm>
          <a:prstGeom prst="rect">
            <a:avLst/>
          </a:prstGeom>
          <a:noFill/>
          <a:ln>
            <a:noFill/>
          </a:ln>
        </p:spPr>
      </p:pic>
      <p:sp>
        <p:nvSpPr>
          <p:cNvPr id="108" name="Google Shape;108;p34"/>
          <p:cNvSpPr/>
          <p:nvPr/>
        </p:nvSpPr>
        <p:spPr>
          <a:xfrm>
            <a:off x="218850" y="4837950"/>
            <a:ext cx="3103500" cy="323100"/>
          </a:xfrm>
          <a:prstGeom prst="rect">
            <a:avLst/>
          </a:prstGeom>
          <a:solidFill>
            <a:srgbClr val="FFFFFF">
              <a:alpha val="34901"/>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109" name="Shape 109"/>
        <p:cNvGrpSpPr/>
        <p:nvPr/>
      </p:nvGrpSpPr>
      <p:grpSpPr>
        <a:xfrm>
          <a:off x="0" y="0"/>
          <a:ext cx="0" cy="0"/>
          <a:chOff x="0" y="0"/>
          <a:chExt cx="0" cy="0"/>
        </a:xfrm>
      </p:grpSpPr>
      <p:sp>
        <p:nvSpPr>
          <p:cNvPr id="110" name="Google Shape;110;p35"/>
          <p:cNvSpPr txBox="1"/>
          <p:nvPr>
            <p:ph idx="12" type="sldNum"/>
          </p:nvPr>
        </p:nvSpPr>
        <p:spPr>
          <a:xfrm>
            <a:off x="5809099" y="4895575"/>
            <a:ext cx="3237600" cy="207900"/>
          </a:xfrm>
          <a:prstGeom prst="rect">
            <a:avLst/>
          </a:prstGeom>
          <a:noFill/>
          <a:ln>
            <a:noFill/>
          </a:ln>
        </p:spPr>
        <p:txBody>
          <a:bodyPr anchorCtr="0" anchor="ctr" bIns="34275" lIns="34275" spcFirstLastPara="1" rIns="34275" wrap="square" tIns="34275">
            <a:sp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9pPr>
          </a:lstStyle>
          <a:p>
            <a:pPr indent="0" lvl="0" marL="0" rtl="0" algn="r">
              <a:spcBef>
                <a:spcPts val="0"/>
              </a:spcBef>
              <a:spcAft>
                <a:spcPts val="0"/>
              </a:spcAft>
              <a:buNone/>
            </a:pPr>
            <a:r>
              <a:rPr lang="es-ES"/>
              <a:t> </a:t>
            </a:r>
            <a:fld id="{00000000-1234-1234-1234-123412341234}" type="slidenum">
              <a:rPr lang="es-ES">
                <a:latin typeface="Calibri"/>
                <a:ea typeface="Calibri"/>
                <a:cs typeface="Calibri"/>
                <a:sym typeface="Calibri"/>
              </a:rPr>
              <a:t>‹#›</a:t>
            </a:fld>
            <a:endParaRPr>
              <a:latin typeface="Calibri"/>
              <a:ea typeface="Calibri"/>
              <a:cs typeface="Calibri"/>
              <a:sym typeface="Calibri"/>
            </a:endParaRPr>
          </a:p>
        </p:txBody>
      </p:sp>
      <p:sp>
        <p:nvSpPr>
          <p:cNvPr id="111" name="Google Shape;111;p35"/>
          <p:cNvSpPr/>
          <p:nvPr/>
        </p:nvSpPr>
        <p:spPr>
          <a:xfrm>
            <a:off x="-1" y="3171181"/>
            <a:ext cx="150000" cy="1985400"/>
          </a:xfrm>
          <a:prstGeom prst="rect">
            <a:avLst/>
          </a:prstGeom>
          <a:solidFill>
            <a:srgbClr val="B31920"/>
          </a:solidFill>
          <a:ln cap="flat" cmpd="sng" w="12700">
            <a:solidFill>
              <a:srgbClr val="B31920"/>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2" name="Google Shape;112;p35"/>
          <p:cNvSpPr/>
          <p:nvPr/>
        </p:nvSpPr>
        <p:spPr>
          <a:xfrm>
            <a:off x="-1" y="0"/>
            <a:ext cx="150000" cy="1745100"/>
          </a:xfrm>
          <a:prstGeom prst="rect">
            <a:avLst/>
          </a:prstGeom>
          <a:solidFill>
            <a:srgbClr val="EEB827"/>
          </a:solidFill>
          <a:ln cap="flat" cmpd="sng" w="12700">
            <a:solidFill>
              <a:srgbClr val="EEB827"/>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3" name="Google Shape;113;p35"/>
          <p:cNvSpPr/>
          <p:nvPr/>
        </p:nvSpPr>
        <p:spPr>
          <a:xfrm>
            <a:off x="0" y="1607234"/>
            <a:ext cx="150000" cy="1791300"/>
          </a:xfrm>
          <a:prstGeom prst="rect">
            <a:avLst/>
          </a:prstGeom>
          <a:solidFill>
            <a:srgbClr val="7030A0"/>
          </a:solidFill>
          <a:ln cap="flat" cmpd="sng" w="12700">
            <a:solidFill>
              <a:srgbClr val="7030A0"/>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14" name="Google Shape;114;p35"/>
          <p:cNvSpPr txBox="1"/>
          <p:nvPr/>
        </p:nvSpPr>
        <p:spPr>
          <a:xfrm>
            <a:off x="150000" y="4837975"/>
            <a:ext cx="31725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s-ES" sz="900" u="none" cap="none" strike="noStrike">
                <a:solidFill>
                  <a:srgbClr val="888888"/>
                </a:solidFill>
                <a:latin typeface="Lato"/>
                <a:ea typeface="Lato"/>
                <a:cs typeface="Lato"/>
                <a:sym typeface="Lato"/>
              </a:rPr>
              <a:t>CHARLAS EN LA ACADEMIA 2024 - </a:t>
            </a:r>
            <a:r>
              <a:rPr b="1" i="0" lang="es-ES" sz="900" u="none" cap="none" strike="noStrike">
                <a:solidFill>
                  <a:srgbClr val="888888"/>
                </a:solidFill>
                <a:latin typeface="Lato"/>
                <a:ea typeface="Lato"/>
                <a:cs typeface="Lato"/>
                <a:sym typeface="Lato"/>
              </a:rPr>
              <a:t>José Ignacio Sanhueza</a:t>
            </a:r>
            <a:endParaRPr b="0" i="0" sz="1400" u="none" cap="none" strike="noStrike">
              <a:solidFill>
                <a:srgbClr val="000000"/>
              </a:solidFill>
              <a:latin typeface="Arial"/>
              <a:ea typeface="Arial"/>
              <a:cs typeface="Arial"/>
              <a:sym typeface="Arial"/>
            </a:endParaRPr>
          </a:p>
        </p:txBody>
      </p:sp>
      <p:pic>
        <p:nvPicPr>
          <p:cNvPr id="115" name="Google Shape;115;p35"/>
          <p:cNvPicPr preferRelativeResize="0"/>
          <p:nvPr/>
        </p:nvPicPr>
        <p:blipFill rotWithShape="1">
          <a:blip r:embed="rId2">
            <a:alphaModFix/>
          </a:blip>
          <a:srcRect b="0" l="0" r="0" t="0"/>
          <a:stretch/>
        </p:blipFill>
        <p:spPr>
          <a:xfrm>
            <a:off x="8469755" y="4907730"/>
            <a:ext cx="395725" cy="183575"/>
          </a:xfrm>
          <a:prstGeom prst="rect">
            <a:avLst/>
          </a:prstGeom>
          <a:noFill/>
          <a:ln>
            <a:noFill/>
          </a:ln>
        </p:spPr>
      </p:pic>
      <p:sp>
        <p:nvSpPr>
          <p:cNvPr id="116" name="Google Shape;116;p35"/>
          <p:cNvSpPr/>
          <p:nvPr/>
        </p:nvSpPr>
        <p:spPr>
          <a:xfrm>
            <a:off x="218850" y="4837950"/>
            <a:ext cx="3103500" cy="323100"/>
          </a:xfrm>
          <a:prstGeom prst="rect">
            <a:avLst/>
          </a:prstGeom>
          <a:solidFill>
            <a:srgbClr val="FFFFFF">
              <a:alpha val="34901"/>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117" name="Shape 117"/>
        <p:cNvGrpSpPr/>
        <p:nvPr/>
      </p:nvGrpSpPr>
      <p:grpSpPr>
        <a:xfrm>
          <a:off x="0" y="0"/>
          <a:ext cx="0" cy="0"/>
          <a:chOff x="0" y="0"/>
          <a:chExt cx="0" cy="0"/>
        </a:xfrm>
      </p:grpSpPr>
      <p:sp>
        <p:nvSpPr>
          <p:cNvPr id="118" name="Google Shape;118;p36"/>
          <p:cNvSpPr txBox="1"/>
          <p:nvPr>
            <p:ph idx="12" type="sldNum"/>
          </p:nvPr>
        </p:nvSpPr>
        <p:spPr>
          <a:xfrm>
            <a:off x="5809099" y="4895575"/>
            <a:ext cx="3237600" cy="207900"/>
          </a:xfrm>
          <a:prstGeom prst="rect">
            <a:avLst/>
          </a:prstGeom>
          <a:noFill/>
          <a:ln>
            <a:noFill/>
          </a:ln>
        </p:spPr>
        <p:txBody>
          <a:bodyPr anchorCtr="0" anchor="ctr" bIns="34275" lIns="34275" spcFirstLastPara="1" rIns="34275" wrap="square" tIns="34275">
            <a:sp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9pPr>
          </a:lstStyle>
          <a:p>
            <a:pPr indent="0" lvl="0" marL="0" rtl="0" algn="r">
              <a:spcBef>
                <a:spcPts val="0"/>
              </a:spcBef>
              <a:spcAft>
                <a:spcPts val="0"/>
              </a:spcAft>
              <a:buNone/>
            </a:pPr>
            <a:r>
              <a:rPr lang="es-ES"/>
              <a:t> </a:t>
            </a:r>
            <a:fld id="{00000000-1234-1234-1234-123412341234}" type="slidenum">
              <a:rPr lang="es-ES">
                <a:latin typeface="Calibri"/>
                <a:ea typeface="Calibri"/>
                <a:cs typeface="Calibri"/>
                <a:sym typeface="Calibri"/>
              </a:rPr>
              <a:t>‹#›</a:t>
            </a:fld>
            <a:endParaRPr>
              <a:latin typeface="Calibri"/>
              <a:ea typeface="Calibri"/>
              <a:cs typeface="Calibri"/>
              <a:sym typeface="Calibri"/>
            </a:endParaRPr>
          </a:p>
        </p:txBody>
      </p:sp>
      <p:sp>
        <p:nvSpPr>
          <p:cNvPr id="119" name="Google Shape;119;p36"/>
          <p:cNvSpPr/>
          <p:nvPr/>
        </p:nvSpPr>
        <p:spPr>
          <a:xfrm>
            <a:off x="-1" y="3171181"/>
            <a:ext cx="150000" cy="1985400"/>
          </a:xfrm>
          <a:prstGeom prst="rect">
            <a:avLst/>
          </a:prstGeom>
          <a:solidFill>
            <a:srgbClr val="B31920"/>
          </a:solidFill>
          <a:ln cap="flat" cmpd="sng" w="12700">
            <a:solidFill>
              <a:srgbClr val="B31920"/>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20" name="Google Shape;120;p36"/>
          <p:cNvSpPr/>
          <p:nvPr/>
        </p:nvSpPr>
        <p:spPr>
          <a:xfrm>
            <a:off x="-1" y="0"/>
            <a:ext cx="150000" cy="1745100"/>
          </a:xfrm>
          <a:prstGeom prst="rect">
            <a:avLst/>
          </a:prstGeom>
          <a:solidFill>
            <a:srgbClr val="EEB827"/>
          </a:solidFill>
          <a:ln cap="flat" cmpd="sng" w="12700">
            <a:solidFill>
              <a:srgbClr val="EEB827"/>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21" name="Google Shape;121;p36"/>
          <p:cNvSpPr/>
          <p:nvPr/>
        </p:nvSpPr>
        <p:spPr>
          <a:xfrm>
            <a:off x="0" y="1607234"/>
            <a:ext cx="150000" cy="1791300"/>
          </a:xfrm>
          <a:prstGeom prst="rect">
            <a:avLst/>
          </a:prstGeom>
          <a:solidFill>
            <a:srgbClr val="7030A0"/>
          </a:solidFill>
          <a:ln cap="flat" cmpd="sng" w="12700">
            <a:solidFill>
              <a:srgbClr val="7030A0"/>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22" name="Google Shape;122;p36"/>
          <p:cNvSpPr txBox="1"/>
          <p:nvPr/>
        </p:nvSpPr>
        <p:spPr>
          <a:xfrm>
            <a:off x="150000" y="4837975"/>
            <a:ext cx="31725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s-ES" sz="900" u="none" cap="none" strike="noStrike">
                <a:solidFill>
                  <a:srgbClr val="888888"/>
                </a:solidFill>
                <a:latin typeface="Lato"/>
                <a:ea typeface="Lato"/>
                <a:cs typeface="Lato"/>
                <a:sym typeface="Lato"/>
              </a:rPr>
              <a:t>CHARLAS EN LA ACADEMIA 2024 - </a:t>
            </a:r>
            <a:r>
              <a:rPr b="1" i="0" lang="es-ES" sz="900" u="none" cap="none" strike="noStrike">
                <a:solidFill>
                  <a:srgbClr val="888888"/>
                </a:solidFill>
                <a:latin typeface="Lato"/>
                <a:ea typeface="Lato"/>
                <a:cs typeface="Lato"/>
                <a:sym typeface="Lato"/>
              </a:rPr>
              <a:t>José Ignacio Sanhueza</a:t>
            </a:r>
            <a:endParaRPr b="0" i="0" sz="1400" u="none" cap="none" strike="noStrike">
              <a:solidFill>
                <a:srgbClr val="000000"/>
              </a:solidFill>
              <a:latin typeface="Arial"/>
              <a:ea typeface="Arial"/>
              <a:cs typeface="Arial"/>
              <a:sym typeface="Arial"/>
            </a:endParaRPr>
          </a:p>
        </p:txBody>
      </p:sp>
      <p:pic>
        <p:nvPicPr>
          <p:cNvPr id="123" name="Google Shape;123;p36"/>
          <p:cNvPicPr preferRelativeResize="0"/>
          <p:nvPr/>
        </p:nvPicPr>
        <p:blipFill rotWithShape="1">
          <a:blip r:embed="rId2">
            <a:alphaModFix/>
          </a:blip>
          <a:srcRect b="0" l="0" r="0" t="0"/>
          <a:stretch/>
        </p:blipFill>
        <p:spPr>
          <a:xfrm>
            <a:off x="8469755" y="4907730"/>
            <a:ext cx="395725" cy="183575"/>
          </a:xfrm>
          <a:prstGeom prst="rect">
            <a:avLst/>
          </a:prstGeom>
          <a:noFill/>
          <a:ln>
            <a:noFill/>
          </a:ln>
        </p:spPr>
      </p:pic>
      <p:sp>
        <p:nvSpPr>
          <p:cNvPr id="124" name="Google Shape;124;p36"/>
          <p:cNvSpPr/>
          <p:nvPr/>
        </p:nvSpPr>
        <p:spPr>
          <a:xfrm>
            <a:off x="218850" y="4837950"/>
            <a:ext cx="3103500" cy="323100"/>
          </a:xfrm>
          <a:prstGeom prst="rect">
            <a:avLst/>
          </a:prstGeom>
          <a:solidFill>
            <a:srgbClr val="FFFFFF">
              <a:alpha val="34901"/>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125" name="Shape 125"/>
        <p:cNvGrpSpPr/>
        <p:nvPr/>
      </p:nvGrpSpPr>
      <p:grpSpPr>
        <a:xfrm>
          <a:off x="0" y="0"/>
          <a:ext cx="0" cy="0"/>
          <a:chOff x="0" y="0"/>
          <a:chExt cx="0" cy="0"/>
        </a:xfrm>
      </p:grpSpPr>
      <p:sp>
        <p:nvSpPr>
          <p:cNvPr id="126" name="Google Shape;126;p37"/>
          <p:cNvSpPr txBox="1"/>
          <p:nvPr>
            <p:ph idx="12" type="sldNum"/>
          </p:nvPr>
        </p:nvSpPr>
        <p:spPr>
          <a:xfrm>
            <a:off x="5809099" y="4895575"/>
            <a:ext cx="3237600" cy="207900"/>
          </a:xfrm>
          <a:prstGeom prst="rect">
            <a:avLst/>
          </a:prstGeom>
          <a:noFill/>
          <a:ln>
            <a:noFill/>
          </a:ln>
        </p:spPr>
        <p:txBody>
          <a:bodyPr anchorCtr="0" anchor="ctr" bIns="34275" lIns="34275" spcFirstLastPara="1" rIns="34275" wrap="square" tIns="34275">
            <a:sp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9pPr>
          </a:lstStyle>
          <a:p>
            <a:pPr indent="0" lvl="0" marL="0" rtl="0" algn="r">
              <a:spcBef>
                <a:spcPts val="0"/>
              </a:spcBef>
              <a:spcAft>
                <a:spcPts val="0"/>
              </a:spcAft>
              <a:buNone/>
            </a:pPr>
            <a:r>
              <a:rPr lang="es-ES"/>
              <a:t> </a:t>
            </a:r>
            <a:fld id="{00000000-1234-1234-1234-123412341234}" type="slidenum">
              <a:rPr lang="es-ES">
                <a:latin typeface="Calibri"/>
                <a:ea typeface="Calibri"/>
                <a:cs typeface="Calibri"/>
                <a:sym typeface="Calibri"/>
              </a:rPr>
              <a:t>‹#›</a:t>
            </a:fld>
            <a:endParaRPr>
              <a:latin typeface="Calibri"/>
              <a:ea typeface="Calibri"/>
              <a:cs typeface="Calibri"/>
              <a:sym typeface="Calibri"/>
            </a:endParaRPr>
          </a:p>
        </p:txBody>
      </p:sp>
      <p:sp>
        <p:nvSpPr>
          <p:cNvPr id="127" name="Google Shape;127;p37"/>
          <p:cNvSpPr/>
          <p:nvPr/>
        </p:nvSpPr>
        <p:spPr>
          <a:xfrm>
            <a:off x="-1" y="3171181"/>
            <a:ext cx="150000" cy="1985400"/>
          </a:xfrm>
          <a:prstGeom prst="rect">
            <a:avLst/>
          </a:prstGeom>
          <a:solidFill>
            <a:srgbClr val="B31920"/>
          </a:solidFill>
          <a:ln cap="flat" cmpd="sng" w="12700">
            <a:solidFill>
              <a:srgbClr val="B31920"/>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28" name="Google Shape;128;p37"/>
          <p:cNvSpPr/>
          <p:nvPr/>
        </p:nvSpPr>
        <p:spPr>
          <a:xfrm>
            <a:off x="-1" y="0"/>
            <a:ext cx="150000" cy="1745100"/>
          </a:xfrm>
          <a:prstGeom prst="rect">
            <a:avLst/>
          </a:prstGeom>
          <a:solidFill>
            <a:srgbClr val="EEB827"/>
          </a:solidFill>
          <a:ln cap="flat" cmpd="sng" w="12700">
            <a:solidFill>
              <a:srgbClr val="EEB827"/>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29" name="Google Shape;129;p37"/>
          <p:cNvSpPr/>
          <p:nvPr/>
        </p:nvSpPr>
        <p:spPr>
          <a:xfrm>
            <a:off x="0" y="1607234"/>
            <a:ext cx="150000" cy="1791300"/>
          </a:xfrm>
          <a:prstGeom prst="rect">
            <a:avLst/>
          </a:prstGeom>
          <a:solidFill>
            <a:srgbClr val="7030A0"/>
          </a:solidFill>
          <a:ln cap="flat" cmpd="sng" w="12700">
            <a:solidFill>
              <a:srgbClr val="7030A0"/>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30" name="Google Shape;130;p37"/>
          <p:cNvSpPr txBox="1"/>
          <p:nvPr/>
        </p:nvSpPr>
        <p:spPr>
          <a:xfrm>
            <a:off x="150000" y="4837975"/>
            <a:ext cx="31725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s-ES" sz="900" u="none" cap="none" strike="noStrike">
                <a:solidFill>
                  <a:srgbClr val="888888"/>
                </a:solidFill>
                <a:latin typeface="Lato"/>
                <a:ea typeface="Lato"/>
                <a:cs typeface="Lato"/>
                <a:sym typeface="Lato"/>
              </a:rPr>
              <a:t>CHARLAS EN LA ACADEMIA 2024 - </a:t>
            </a:r>
            <a:r>
              <a:rPr b="1" i="0" lang="es-ES" sz="900" u="none" cap="none" strike="noStrike">
                <a:solidFill>
                  <a:srgbClr val="888888"/>
                </a:solidFill>
                <a:latin typeface="Lato"/>
                <a:ea typeface="Lato"/>
                <a:cs typeface="Lato"/>
                <a:sym typeface="Lato"/>
              </a:rPr>
              <a:t>José Ignacio Sanhueza</a:t>
            </a:r>
            <a:endParaRPr b="0" i="0" sz="1400" u="none" cap="none" strike="noStrike">
              <a:solidFill>
                <a:srgbClr val="000000"/>
              </a:solidFill>
              <a:latin typeface="Arial"/>
              <a:ea typeface="Arial"/>
              <a:cs typeface="Arial"/>
              <a:sym typeface="Arial"/>
            </a:endParaRPr>
          </a:p>
        </p:txBody>
      </p:sp>
      <p:pic>
        <p:nvPicPr>
          <p:cNvPr id="131" name="Google Shape;131;p37"/>
          <p:cNvPicPr preferRelativeResize="0"/>
          <p:nvPr/>
        </p:nvPicPr>
        <p:blipFill rotWithShape="1">
          <a:blip r:embed="rId2">
            <a:alphaModFix/>
          </a:blip>
          <a:srcRect b="0" l="0" r="0" t="0"/>
          <a:stretch/>
        </p:blipFill>
        <p:spPr>
          <a:xfrm>
            <a:off x="8469755" y="4907730"/>
            <a:ext cx="395725" cy="18357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132" name="Shape 132"/>
        <p:cNvGrpSpPr/>
        <p:nvPr/>
      </p:nvGrpSpPr>
      <p:grpSpPr>
        <a:xfrm>
          <a:off x="0" y="0"/>
          <a:ext cx="0" cy="0"/>
          <a:chOff x="0" y="0"/>
          <a:chExt cx="0" cy="0"/>
        </a:xfrm>
      </p:grpSpPr>
      <p:sp>
        <p:nvSpPr>
          <p:cNvPr id="133" name="Google Shape;133;p38"/>
          <p:cNvSpPr txBox="1"/>
          <p:nvPr>
            <p:ph idx="12" type="sldNum"/>
          </p:nvPr>
        </p:nvSpPr>
        <p:spPr>
          <a:xfrm>
            <a:off x="5809099" y="4895575"/>
            <a:ext cx="3237600" cy="207900"/>
          </a:xfrm>
          <a:prstGeom prst="rect">
            <a:avLst/>
          </a:prstGeom>
          <a:noFill/>
          <a:ln>
            <a:noFill/>
          </a:ln>
        </p:spPr>
        <p:txBody>
          <a:bodyPr anchorCtr="0" anchor="ctr" bIns="34275" lIns="34275" spcFirstLastPara="1" rIns="34275" wrap="square" tIns="34275">
            <a:sp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9pPr>
          </a:lstStyle>
          <a:p>
            <a:pPr indent="0" lvl="0" marL="0" rtl="0" algn="r">
              <a:spcBef>
                <a:spcPts val="0"/>
              </a:spcBef>
              <a:spcAft>
                <a:spcPts val="0"/>
              </a:spcAft>
              <a:buNone/>
            </a:pPr>
            <a:r>
              <a:rPr lang="es-ES"/>
              <a:t> </a:t>
            </a:r>
            <a:fld id="{00000000-1234-1234-1234-123412341234}" type="slidenum">
              <a:rPr lang="es-ES">
                <a:latin typeface="Calibri"/>
                <a:ea typeface="Calibri"/>
                <a:cs typeface="Calibri"/>
                <a:sym typeface="Calibri"/>
              </a:rPr>
              <a:t>‹#›</a:t>
            </a:fld>
            <a:endParaRPr>
              <a:latin typeface="Calibri"/>
              <a:ea typeface="Calibri"/>
              <a:cs typeface="Calibri"/>
              <a:sym typeface="Calibri"/>
            </a:endParaRPr>
          </a:p>
        </p:txBody>
      </p:sp>
      <p:sp>
        <p:nvSpPr>
          <p:cNvPr id="134" name="Google Shape;134;p38"/>
          <p:cNvSpPr/>
          <p:nvPr/>
        </p:nvSpPr>
        <p:spPr>
          <a:xfrm>
            <a:off x="-1" y="3171181"/>
            <a:ext cx="150000" cy="1985400"/>
          </a:xfrm>
          <a:prstGeom prst="rect">
            <a:avLst/>
          </a:prstGeom>
          <a:solidFill>
            <a:srgbClr val="B31920"/>
          </a:solidFill>
          <a:ln cap="flat" cmpd="sng" w="12700">
            <a:solidFill>
              <a:srgbClr val="B31920"/>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35" name="Google Shape;135;p38"/>
          <p:cNvSpPr/>
          <p:nvPr/>
        </p:nvSpPr>
        <p:spPr>
          <a:xfrm>
            <a:off x="-1" y="0"/>
            <a:ext cx="150000" cy="1745100"/>
          </a:xfrm>
          <a:prstGeom prst="rect">
            <a:avLst/>
          </a:prstGeom>
          <a:solidFill>
            <a:srgbClr val="EEB827"/>
          </a:solidFill>
          <a:ln cap="flat" cmpd="sng" w="12700">
            <a:solidFill>
              <a:srgbClr val="EEB827"/>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36" name="Google Shape;136;p38"/>
          <p:cNvSpPr/>
          <p:nvPr/>
        </p:nvSpPr>
        <p:spPr>
          <a:xfrm>
            <a:off x="0" y="1607234"/>
            <a:ext cx="150000" cy="1791300"/>
          </a:xfrm>
          <a:prstGeom prst="rect">
            <a:avLst/>
          </a:prstGeom>
          <a:solidFill>
            <a:srgbClr val="7030A0"/>
          </a:solidFill>
          <a:ln cap="flat" cmpd="sng" w="12700">
            <a:solidFill>
              <a:srgbClr val="7030A0"/>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37" name="Google Shape;137;p38"/>
          <p:cNvSpPr txBox="1"/>
          <p:nvPr/>
        </p:nvSpPr>
        <p:spPr>
          <a:xfrm>
            <a:off x="150000" y="4837975"/>
            <a:ext cx="31725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s-ES" sz="900" u="none" cap="none" strike="noStrike">
                <a:solidFill>
                  <a:srgbClr val="888888"/>
                </a:solidFill>
                <a:latin typeface="Lato"/>
                <a:ea typeface="Lato"/>
                <a:cs typeface="Lato"/>
                <a:sym typeface="Lato"/>
              </a:rPr>
              <a:t>CHARLAS EN LA ACADEMIA 2024 - </a:t>
            </a:r>
            <a:r>
              <a:rPr b="1" i="0" lang="es-ES" sz="900" u="none" cap="none" strike="noStrike">
                <a:solidFill>
                  <a:srgbClr val="888888"/>
                </a:solidFill>
                <a:latin typeface="Lato"/>
                <a:ea typeface="Lato"/>
                <a:cs typeface="Lato"/>
                <a:sym typeface="Lato"/>
              </a:rPr>
              <a:t>José Ignacio Sanhueza</a:t>
            </a:r>
            <a:endParaRPr b="0" i="0" sz="1400" u="none" cap="none" strike="noStrike">
              <a:solidFill>
                <a:srgbClr val="000000"/>
              </a:solidFill>
              <a:latin typeface="Arial"/>
              <a:ea typeface="Arial"/>
              <a:cs typeface="Arial"/>
              <a:sym typeface="Arial"/>
            </a:endParaRPr>
          </a:p>
        </p:txBody>
      </p:sp>
      <p:pic>
        <p:nvPicPr>
          <p:cNvPr id="138" name="Google Shape;138;p38"/>
          <p:cNvPicPr preferRelativeResize="0"/>
          <p:nvPr/>
        </p:nvPicPr>
        <p:blipFill rotWithShape="1">
          <a:blip r:embed="rId2">
            <a:alphaModFix/>
          </a:blip>
          <a:srcRect b="0" l="0" r="0" t="0"/>
          <a:stretch/>
        </p:blipFill>
        <p:spPr>
          <a:xfrm>
            <a:off x="8469755" y="4907730"/>
            <a:ext cx="395725" cy="183575"/>
          </a:xfrm>
          <a:prstGeom prst="rect">
            <a:avLst/>
          </a:prstGeom>
          <a:noFill/>
          <a:ln>
            <a:noFill/>
          </a:ln>
        </p:spPr>
      </p:pic>
      <p:sp>
        <p:nvSpPr>
          <p:cNvPr id="139" name="Google Shape;139;p38"/>
          <p:cNvSpPr/>
          <p:nvPr/>
        </p:nvSpPr>
        <p:spPr>
          <a:xfrm>
            <a:off x="218850" y="4837950"/>
            <a:ext cx="3103500" cy="323100"/>
          </a:xfrm>
          <a:prstGeom prst="rect">
            <a:avLst/>
          </a:prstGeom>
          <a:solidFill>
            <a:srgbClr val="FFFFFF">
              <a:alpha val="34901"/>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0" name="Shape 140"/>
        <p:cNvGrpSpPr/>
        <p:nvPr/>
      </p:nvGrpSpPr>
      <p:grpSpPr>
        <a:xfrm>
          <a:off x="0" y="0"/>
          <a:ext cx="0" cy="0"/>
          <a:chOff x="0" y="0"/>
          <a:chExt cx="0" cy="0"/>
        </a:xfrm>
      </p:grpSpPr>
      <p:sp>
        <p:nvSpPr>
          <p:cNvPr id="141" name="Google Shape;141;p39"/>
          <p:cNvSpPr txBox="1"/>
          <p:nvPr>
            <p:ph idx="12" type="sldNum"/>
          </p:nvPr>
        </p:nvSpPr>
        <p:spPr>
          <a:xfrm>
            <a:off x="5809099" y="4895575"/>
            <a:ext cx="3237600" cy="207900"/>
          </a:xfrm>
          <a:prstGeom prst="rect">
            <a:avLst/>
          </a:prstGeom>
          <a:noFill/>
          <a:ln>
            <a:noFill/>
          </a:ln>
        </p:spPr>
        <p:txBody>
          <a:bodyPr anchorCtr="0" anchor="ctr" bIns="34275" lIns="34275" spcFirstLastPara="1" rIns="34275" wrap="square" tIns="34275">
            <a:sp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9pPr>
          </a:lstStyle>
          <a:p>
            <a:pPr indent="0" lvl="0" marL="0" rtl="0" algn="r">
              <a:spcBef>
                <a:spcPts val="0"/>
              </a:spcBef>
              <a:spcAft>
                <a:spcPts val="0"/>
              </a:spcAft>
              <a:buNone/>
            </a:pPr>
            <a:r>
              <a:rPr lang="es-ES"/>
              <a:t> </a:t>
            </a:r>
            <a:fld id="{00000000-1234-1234-1234-123412341234}" type="slidenum">
              <a:rPr lang="es-ES">
                <a:latin typeface="Calibri"/>
                <a:ea typeface="Calibri"/>
                <a:cs typeface="Calibri"/>
                <a:sym typeface="Calibri"/>
              </a:rPr>
              <a:t>‹#›</a:t>
            </a:fld>
            <a:endParaRPr>
              <a:latin typeface="Calibri"/>
              <a:ea typeface="Calibri"/>
              <a:cs typeface="Calibri"/>
              <a:sym typeface="Calibri"/>
            </a:endParaRPr>
          </a:p>
        </p:txBody>
      </p:sp>
      <p:sp>
        <p:nvSpPr>
          <p:cNvPr id="142" name="Google Shape;142;p39"/>
          <p:cNvSpPr/>
          <p:nvPr/>
        </p:nvSpPr>
        <p:spPr>
          <a:xfrm>
            <a:off x="-1" y="3171181"/>
            <a:ext cx="150000" cy="1985400"/>
          </a:xfrm>
          <a:prstGeom prst="rect">
            <a:avLst/>
          </a:prstGeom>
          <a:solidFill>
            <a:srgbClr val="B31920"/>
          </a:solidFill>
          <a:ln cap="flat" cmpd="sng" w="12700">
            <a:solidFill>
              <a:srgbClr val="B31920"/>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43" name="Google Shape;143;p39"/>
          <p:cNvSpPr/>
          <p:nvPr/>
        </p:nvSpPr>
        <p:spPr>
          <a:xfrm>
            <a:off x="-1" y="0"/>
            <a:ext cx="150000" cy="1745100"/>
          </a:xfrm>
          <a:prstGeom prst="rect">
            <a:avLst/>
          </a:prstGeom>
          <a:solidFill>
            <a:srgbClr val="EEB827"/>
          </a:solidFill>
          <a:ln cap="flat" cmpd="sng" w="12700">
            <a:solidFill>
              <a:srgbClr val="EEB827"/>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44" name="Google Shape;144;p39"/>
          <p:cNvSpPr/>
          <p:nvPr/>
        </p:nvSpPr>
        <p:spPr>
          <a:xfrm>
            <a:off x="0" y="1607234"/>
            <a:ext cx="150000" cy="1791300"/>
          </a:xfrm>
          <a:prstGeom prst="rect">
            <a:avLst/>
          </a:prstGeom>
          <a:solidFill>
            <a:srgbClr val="7030A0"/>
          </a:solidFill>
          <a:ln cap="flat" cmpd="sng" w="12700">
            <a:solidFill>
              <a:srgbClr val="7030A0"/>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45" name="Google Shape;145;p39"/>
          <p:cNvSpPr txBox="1"/>
          <p:nvPr/>
        </p:nvSpPr>
        <p:spPr>
          <a:xfrm>
            <a:off x="150000" y="4837975"/>
            <a:ext cx="31725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s-ES" sz="900" u="none" cap="none" strike="noStrike">
                <a:solidFill>
                  <a:srgbClr val="888888"/>
                </a:solidFill>
                <a:latin typeface="Lato"/>
                <a:ea typeface="Lato"/>
                <a:cs typeface="Lato"/>
                <a:sym typeface="Lato"/>
              </a:rPr>
              <a:t>CHARLAS EN LA ACADEMIA 2024 - </a:t>
            </a:r>
            <a:r>
              <a:rPr b="1" i="0" lang="es-ES" sz="900" u="none" cap="none" strike="noStrike">
                <a:solidFill>
                  <a:srgbClr val="888888"/>
                </a:solidFill>
                <a:latin typeface="Lato"/>
                <a:ea typeface="Lato"/>
                <a:cs typeface="Lato"/>
                <a:sym typeface="Lato"/>
              </a:rPr>
              <a:t>José Ignacio Sanhueza</a:t>
            </a:r>
            <a:endParaRPr b="0" i="0" sz="1400" u="none" cap="none" strike="noStrike">
              <a:solidFill>
                <a:srgbClr val="000000"/>
              </a:solidFill>
              <a:latin typeface="Arial"/>
              <a:ea typeface="Arial"/>
              <a:cs typeface="Arial"/>
              <a:sym typeface="Arial"/>
            </a:endParaRPr>
          </a:p>
        </p:txBody>
      </p:sp>
      <p:pic>
        <p:nvPicPr>
          <p:cNvPr id="146" name="Google Shape;146;p39"/>
          <p:cNvPicPr preferRelativeResize="0"/>
          <p:nvPr/>
        </p:nvPicPr>
        <p:blipFill rotWithShape="1">
          <a:blip r:embed="rId2">
            <a:alphaModFix/>
          </a:blip>
          <a:srcRect b="0" l="0" r="0" t="0"/>
          <a:stretch/>
        </p:blipFill>
        <p:spPr>
          <a:xfrm>
            <a:off x="8469755" y="4907730"/>
            <a:ext cx="395725" cy="183575"/>
          </a:xfrm>
          <a:prstGeom prst="rect">
            <a:avLst/>
          </a:prstGeom>
          <a:noFill/>
          <a:ln>
            <a:noFill/>
          </a:ln>
        </p:spPr>
      </p:pic>
      <p:sp>
        <p:nvSpPr>
          <p:cNvPr id="147" name="Google Shape;147;p39"/>
          <p:cNvSpPr/>
          <p:nvPr/>
        </p:nvSpPr>
        <p:spPr>
          <a:xfrm>
            <a:off x="218850" y="4837950"/>
            <a:ext cx="3103500" cy="323100"/>
          </a:xfrm>
          <a:prstGeom prst="rect">
            <a:avLst/>
          </a:prstGeom>
          <a:solidFill>
            <a:srgbClr val="FFFFFF">
              <a:alpha val="34901"/>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p:cSld name="En blanco">
    <p:spTree>
      <p:nvGrpSpPr>
        <p:cNvPr id="148" name="Shape 148"/>
        <p:cNvGrpSpPr/>
        <p:nvPr/>
      </p:nvGrpSpPr>
      <p:grpSpPr>
        <a:xfrm>
          <a:off x="0" y="0"/>
          <a:ext cx="0" cy="0"/>
          <a:chOff x="0" y="0"/>
          <a:chExt cx="0" cy="0"/>
        </a:xfrm>
      </p:grpSpPr>
      <p:sp>
        <p:nvSpPr>
          <p:cNvPr id="149" name="Google Shape;149;p40"/>
          <p:cNvSpPr txBox="1"/>
          <p:nvPr>
            <p:ph idx="12" type="sldNum"/>
          </p:nvPr>
        </p:nvSpPr>
        <p:spPr>
          <a:xfrm>
            <a:off x="5809099" y="4895575"/>
            <a:ext cx="3237600" cy="207900"/>
          </a:xfrm>
          <a:prstGeom prst="rect">
            <a:avLst/>
          </a:prstGeom>
          <a:noFill/>
          <a:ln>
            <a:noFill/>
          </a:ln>
        </p:spPr>
        <p:txBody>
          <a:bodyPr anchorCtr="0" anchor="ctr" bIns="34275" lIns="34275" spcFirstLastPara="1" rIns="34275" wrap="square" tIns="34275">
            <a:spAutoFit/>
          </a:bodyPr>
          <a:lstStyle>
            <a:lvl1pPr indent="0" lvl="0"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1pPr>
            <a:lvl2pPr indent="0" lvl="1"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2pPr>
            <a:lvl3pPr indent="0" lvl="2"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3pPr>
            <a:lvl4pPr indent="0" lvl="3"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4pPr>
            <a:lvl5pPr indent="0" lvl="4"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5pPr>
            <a:lvl6pPr indent="0" lvl="5"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6pPr>
            <a:lvl7pPr indent="0" lvl="6"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7pPr>
            <a:lvl8pPr indent="0" lvl="7"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8pPr>
            <a:lvl9pPr indent="0" lvl="8" marL="0" marR="0" rtl="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Lato"/>
                <a:ea typeface="Lato"/>
                <a:cs typeface="Lato"/>
                <a:sym typeface="Lato"/>
              </a:defRPr>
            </a:lvl9pPr>
          </a:lstStyle>
          <a:p>
            <a:pPr indent="0" lvl="0" marL="0" rtl="0" algn="r">
              <a:spcBef>
                <a:spcPts val="0"/>
              </a:spcBef>
              <a:spcAft>
                <a:spcPts val="0"/>
              </a:spcAft>
              <a:buNone/>
            </a:pPr>
            <a:r>
              <a:rPr lang="es-ES"/>
              <a:t> </a:t>
            </a:r>
            <a:fld id="{00000000-1234-1234-1234-123412341234}" type="slidenum">
              <a:rPr lang="es-ES">
                <a:latin typeface="Calibri"/>
                <a:ea typeface="Calibri"/>
                <a:cs typeface="Calibri"/>
                <a:sym typeface="Calibri"/>
              </a:rPr>
              <a:t>‹#›</a:t>
            </a:fld>
            <a:endParaRPr>
              <a:latin typeface="Calibri"/>
              <a:ea typeface="Calibri"/>
              <a:cs typeface="Calibri"/>
              <a:sym typeface="Calibri"/>
            </a:endParaRPr>
          </a:p>
        </p:txBody>
      </p:sp>
      <p:sp>
        <p:nvSpPr>
          <p:cNvPr id="150" name="Google Shape;150;p40"/>
          <p:cNvSpPr/>
          <p:nvPr/>
        </p:nvSpPr>
        <p:spPr>
          <a:xfrm>
            <a:off x="-1" y="3171181"/>
            <a:ext cx="150000" cy="1985400"/>
          </a:xfrm>
          <a:prstGeom prst="rect">
            <a:avLst/>
          </a:prstGeom>
          <a:solidFill>
            <a:srgbClr val="B31920"/>
          </a:solidFill>
          <a:ln cap="flat" cmpd="sng" w="12700">
            <a:solidFill>
              <a:srgbClr val="B31920"/>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51" name="Google Shape;151;p40"/>
          <p:cNvSpPr/>
          <p:nvPr/>
        </p:nvSpPr>
        <p:spPr>
          <a:xfrm>
            <a:off x="-1" y="0"/>
            <a:ext cx="150000" cy="1745100"/>
          </a:xfrm>
          <a:prstGeom prst="rect">
            <a:avLst/>
          </a:prstGeom>
          <a:solidFill>
            <a:srgbClr val="EEB827"/>
          </a:solidFill>
          <a:ln cap="flat" cmpd="sng" w="12700">
            <a:solidFill>
              <a:srgbClr val="EEB827"/>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52" name="Google Shape;152;p40"/>
          <p:cNvSpPr/>
          <p:nvPr/>
        </p:nvSpPr>
        <p:spPr>
          <a:xfrm>
            <a:off x="0" y="1607234"/>
            <a:ext cx="150000" cy="1791300"/>
          </a:xfrm>
          <a:prstGeom prst="rect">
            <a:avLst/>
          </a:prstGeom>
          <a:solidFill>
            <a:srgbClr val="7030A0"/>
          </a:solidFill>
          <a:ln cap="flat" cmpd="sng" w="12700">
            <a:solidFill>
              <a:srgbClr val="7030A0"/>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53" name="Google Shape;153;p40"/>
          <p:cNvSpPr txBox="1"/>
          <p:nvPr/>
        </p:nvSpPr>
        <p:spPr>
          <a:xfrm>
            <a:off x="150000" y="4837975"/>
            <a:ext cx="31725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s-ES" sz="900" u="none" cap="none" strike="noStrike">
                <a:solidFill>
                  <a:srgbClr val="888888"/>
                </a:solidFill>
                <a:latin typeface="Lato"/>
                <a:ea typeface="Lato"/>
                <a:cs typeface="Lato"/>
                <a:sym typeface="Lato"/>
              </a:rPr>
              <a:t>CHARLAS EN LA ACADEMIA 2024 - </a:t>
            </a:r>
            <a:r>
              <a:rPr b="1" i="0" lang="es-ES" sz="900" u="none" cap="none" strike="noStrike">
                <a:solidFill>
                  <a:srgbClr val="888888"/>
                </a:solidFill>
                <a:latin typeface="Lato"/>
                <a:ea typeface="Lato"/>
                <a:cs typeface="Lato"/>
                <a:sym typeface="Lato"/>
              </a:rPr>
              <a:t>José Ignacio Sanhueza</a:t>
            </a:r>
            <a:endParaRPr b="0" i="0" sz="1400" u="none" cap="none" strike="noStrike">
              <a:solidFill>
                <a:srgbClr val="000000"/>
              </a:solidFill>
              <a:latin typeface="Arial"/>
              <a:ea typeface="Arial"/>
              <a:cs typeface="Arial"/>
              <a:sym typeface="Arial"/>
            </a:endParaRPr>
          </a:p>
        </p:txBody>
      </p:sp>
      <p:pic>
        <p:nvPicPr>
          <p:cNvPr id="154" name="Google Shape;154;p40"/>
          <p:cNvPicPr preferRelativeResize="0"/>
          <p:nvPr/>
        </p:nvPicPr>
        <p:blipFill rotWithShape="1">
          <a:blip r:embed="rId2">
            <a:alphaModFix/>
          </a:blip>
          <a:srcRect b="0" l="0" r="0" t="0"/>
          <a:stretch/>
        </p:blipFill>
        <p:spPr>
          <a:xfrm>
            <a:off x="8469755" y="4907730"/>
            <a:ext cx="395725" cy="183575"/>
          </a:xfrm>
          <a:prstGeom prst="rect">
            <a:avLst/>
          </a:prstGeom>
          <a:noFill/>
          <a:ln>
            <a:noFill/>
          </a:ln>
        </p:spPr>
      </p:pic>
      <p:sp>
        <p:nvSpPr>
          <p:cNvPr id="155" name="Google Shape;155;p40"/>
          <p:cNvSpPr/>
          <p:nvPr/>
        </p:nvSpPr>
        <p:spPr>
          <a:xfrm>
            <a:off x="218850" y="4837950"/>
            <a:ext cx="3103500" cy="323100"/>
          </a:xfrm>
          <a:prstGeom prst="rect">
            <a:avLst/>
          </a:prstGeom>
          <a:solidFill>
            <a:srgbClr val="FFFFFF">
              <a:alpha val="34901"/>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pos="5699">
          <p15:clr>
            <a:srgbClr val="E46962"/>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156" name="Shape 156"/>
        <p:cNvGrpSpPr/>
        <p:nvPr/>
      </p:nvGrpSpPr>
      <p:grpSpPr>
        <a:xfrm>
          <a:off x="0" y="0"/>
          <a:ext cx="0" cy="0"/>
          <a:chOff x="0" y="0"/>
          <a:chExt cx="0" cy="0"/>
        </a:xfrm>
      </p:grpSpPr>
      <p:sp>
        <p:nvSpPr>
          <p:cNvPr id="157" name="Google Shape;157;p41"/>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58" name="Google Shape;158;p41"/>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marR="0" rtl="0" algn="l">
              <a:lnSpc>
                <a:spcPct val="90000"/>
              </a:lnSpc>
              <a:spcBef>
                <a:spcPts val="80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1pPr>
            <a:lvl2pPr indent="-361950" lvl="1" marL="914400" marR="0" rtl="0" algn="l">
              <a:lnSpc>
                <a:spcPct val="90000"/>
              </a:lnSpc>
              <a:spcBef>
                <a:spcPts val="400"/>
              </a:spcBef>
              <a:spcAft>
                <a:spcPts val="0"/>
              </a:spcAft>
              <a:buClr>
                <a:schemeClr val="dk1"/>
              </a:buClr>
              <a:buSzPts val="2100"/>
              <a:buFont typeface="Arial"/>
              <a:buChar char="•"/>
              <a:defRPr b="0" i="0" sz="2100" u="none" cap="none" strike="noStrike">
                <a:solidFill>
                  <a:srgbClr val="000000"/>
                </a:solidFill>
                <a:latin typeface="Arial"/>
                <a:ea typeface="Arial"/>
                <a:cs typeface="Arial"/>
                <a:sym typeface="Arial"/>
              </a:defRPr>
            </a:lvl2pPr>
            <a:lvl3pPr indent="-342900" lvl="2" marL="1371600" marR="0" rtl="0" algn="l">
              <a:lnSpc>
                <a:spcPct val="90000"/>
              </a:lnSpc>
              <a:spcBef>
                <a:spcPts val="400"/>
              </a:spcBef>
              <a:spcAft>
                <a:spcPts val="0"/>
              </a:spcAft>
              <a:buClr>
                <a:schemeClr val="dk1"/>
              </a:buClr>
              <a:buSzPts val="1800"/>
              <a:buFont typeface="Arial"/>
              <a:buChar char="•"/>
              <a:defRPr b="0" i="0" sz="1800" u="none" cap="none" strike="noStrike">
                <a:solidFill>
                  <a:srgbClr val="000000"/>
                </a:solidFill>
                <a:latin typeface="Arial"/>
                <a:ea typeface="Arial"/>
                <a:cs typeface="Arial"/>
                <a:sym typeface="Arial"/>
              </a:defRPr>
            </a:lvl3pPr>
            <a:lvl4pPr indent="-323850" lvl="3" marL="1828800" marR="0" rtl="0" algn="l">
              <a:lnSpc>
                <a:spcPct val="90000"/>
              </a:lnSpc>
              <a:spcBef>
                <a:spcPts val="400"/>
              </a:spcBef>
              <a:spcAft>
                <a:spcPts val="0"/>
              </a:spcAft>
              <a:buClr>
                <a:schemeClr val="dk1"/>
              </a:buClr>
              <a:buSzPts val="1500"/>
              <a:buFont typeface="Arial"/>
              <a:buChar char="•"/>
              <a:defRPr b="0" i="0" sz="1500" u="none" cap="none" strike="noStrike">
                <a:solidFill>
                  <a:srgbClr val="000000"/>
                </a:solidFill>
                <a:latin typeface="Arial"/>
                <a:ea typeface="Arial"/>
                <a:cs typeface="Arial"/>
                <a:sym typeface="Arial"/>
              </a:defRPr>
            </a:lvl4pPr>
            <a:lvl5pPr indent="-323850" lvl="4" marL="2286000" marR="0" rtl="0" algn="l">
              <a:lnSpc>
                <a:spcPct val="90000"/>
              </a:lnSpc>
              <a:spcBef>
                <a:spcPts val="400"/>
              </a:spcBef>
              <a:spcAft>
                <a:spcPts val="0"/>
              </a:spcAft>
              <a:buClr>
                <a:schemeClr val="dk1"/>
              </a:buClr>
              <a:buSzPts val="1500"/>
              <a:buFont typeface="Arial"/>
              <a:buChar char="•"/>
              <a:defRPr b="0" i="0" sz="1500" u="none" cap="none" strike="noStrike">
                <a:solidFill>
                  <a:srgbClr val="000000"/>
                </a:solidFill>
                <a:latin typeface="Arial"/>
                <a:ea typeface="Arial"/>
                <a:cs typeface="Arial"/>
                <a:sym typeface="Arial"/>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rgbClr val="000000"/>
                </a:solidFill>
                <a:latin typeface="Arial"/>
                <a:ea typeface="Arial"/>
                <a:cs typeface="Arial"/>
                <a:sym typeface="Arial"/>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rgbClr val="000000"/>
                </a:solidFill>
                <a:latin typeface="Arial"/>
                <a:ea typeface="Arial"/>
                <a:cs typeface="Arial"/>
                <a:sym typeface="Arial"/>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rgbClr val="000000"/>
                </a:solidFill>
                <a:latin typeface="Arial"/>
                <a:ea typeface="Arial"/>
                <a:cs typeface="Arial"/>
                <a:sym typeface="Arial"/>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rgbClr val="000000"/>
                </a:solidFill>
                <a:latin typeface="Arial"/>
                <a:ea typeface="Arial"/>
                <a:cs typeface="Arial"/>
                <a:sym typeface="Arial"/>
              </a:defRPr>
            </a:lvl9pPr>
          </a:lstStyle>
          <a:p/>
        </p:txBody>
      </p:sp>
      <p:sp>
        <p:nvSpPr>
          <p:cNvPr id="159" name="Google Shape;159;p41"/>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dk1"/>
              </a:buClr>
              <a:buSzPts val="1200"/>
              <a:buFont typeface="Arial"/>
              <a:buNone/>
              <a:defRPr b="0" i="0" sz="1200" u="none" cap="none" strike="noStrike">
                <a:solidFill>
                  <a:srgbClr val="000000"/>
                </a:solidFill>
                <a:latin typeface="Arial"/>
                <a:ea typeface="Arial"/>
                <a:cs typeface="Arial"/>
                <a:sym typeface="Arial"/>
              </a:defRPr>
            </a:lvl1pPr>
            <a:lvl2pPr indent="-228600" lvl="1" marL="914400" marR="0" rtl="0" algn="l">
              <a:lnSpc>
                <a:spcPct val="90000"/>
              </a:lnSpc>
              <a:spcBef>
                <a:spcPts val="400"/>
              </a:spcBef>
              <a:spcAft>
                <a:spcPts val="0"/>
              </a:spcAft>
              <a:buClr>
                <a:schemeClr val="dk1"/>
              </a:buClr>
              <a:buSzPts val="1100"/>
              <a:buFont typeface="Arial"/>
              <a:buNone/>
              <a:defRPr b="0" i="0" sz="1100" u="none" cap="none" strike="noStrike">
                <a:solidFill>
                  <a:srgbClr val="000000"/>
                </a:solidFill>
                <a:latin typeface="Arial"/>
                <a:ea typeface="Arial"/>
                <a:cs typeface="Arial"/>
                <a:sym typeface="Arial"/>
              </a:defRPr>
            </a:lvl2pPr>
            <a:lvl3pPr indent="-228600" lvl="2" marL="1371600" marR="0" rtl="0" algn="l">
              <a:lnSpc>
                <a:spcPct val="90000"/>
              </a:lnSpc>
              <a:spcBef>
                <a:spcPts val="400"/>
              </a:spcBef>
              <a:spcAft>
                <a:spcPts val="0"/>
              </a:spcAft>
              <a:buClr>
                <a:schemeClr val="dk1"/>
              </a:buClr>
              <a:buSzPts val="900"/>
              <a:buFont typeface="Arial"/>
              <a:buNone/>
              <a:defRPr b="0" i="0" sz="900" u="none" cap="none" strike="noStrike">
                <a:solidFill>
                  <a:srgbClr val="000000"/>
                </a:solidFill>
                <a:latin typeface="Arial"/>
                <a:ea typeface="Arial"/>
                <a:cs typeface="Arial"/>
                <a:sym typeface="Arial"/>
              </a:defRPr>
            </a:lvl3pPr>
            <a:lvl4pPr indent="-228600" lvl="3" marL="1828800" marR="0" rtl="0" algn="l">
              <a:lnSpc>
                <a:spcPct val="90000"/>
              </a:lnSpc>
              <a:spcBef>
                <a:spcPts val="400"/>
              </a:spcBef>
              <a:spcAft>
                <a:spcPts val="0"/>
              </a:spcAft>
              <a:buClr>
                <a:schemeClr val="dk1"/>
              </a:buClr>
              <a:buSzPts val="800"/>
              <a:buFont typeface="Arial"/>
              <a:buNone/>
              <a:defRPr b="0" i="0" sz="800" u="none" cap="none" strike="noStrike">
                <a:solidFill>
                  <a:srgbClr val="000000"/>
                </a:solidFill>
                <a:latin typeface="Arial"/>
                <a:ea typeface="Arial"/>
                <a:cs typeface="Arial"/>
                <a:sym typeface="Arial"/>
              </a:defRPr>
            </a:lvl4pPr>
            <a:lvl5pPr indent="-228600" lvl="4" marL="2286000" marR="0" rtl="0" algn="l">
              <a:lnSpc>
                <a:spcPct val="90000"/>
              </a:lnSpc>
              <a:spcBef>
                <a:spcPts val="400"/>
              </a:spcBef>
              <a:spcAft>
                <a:spcPts val="0"/>
              </a:spcAft>
              <a:buClr>
                <a:schemeClr val="dk1"/>
              </a:buClr>
              <a:buSzPts val="800"/>
              <a:buFont typeface="Arial"/>
              <a:buNone/>
              <a:defRPr b="0" i="0" sz="800" u="none" cap="none" strike="noStrike">
                <a:solidFill>
                  <a:srgbClr val="000000"/>
                </a:solidFill>
                <a:latin typeface="Arial"/>
                <a:ea typeface="Arial"/>
                <a:cs typeface="Arial"/>
                <a:sym typeface="Arial"/>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rgbClr val="000000"/>
                </a:solidFill>
                <a:latin typeface="Arial"/>
                <a:ea typeface="Arial"/>
                <a:cs typeface="Arial"/>
                <a:sym typeface="Arial"/>
              </a:defRPr>
            </a:lvl9pPr>
          </a:lstStyle>
          <a:p/>
        </p:txBody>
      </p:sp>
      <p:sp>
        <p:nvSpPr>
          <p:cNvPr id="160" name="Google Shape;160;p4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61" name="Google Shape;161;p4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62" name="Google Shape;162;p4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163" name="Shape 163"/>
        <p:cNvGrpSpPr/>
        <p:nvPr/>
      </p:nvGrpSpPr>
      <p:grpSpPr>
        <a:xfrm>
          <a:off x="0" y="0"/>
          <a:ext cx="0" cy="0"/>
          <a:chOff x="0" y="0"/>
          <a:chExt cx="0" cy="0"/>
        </a:xfrm>
      </p:grpSpPr>
      <p:sp>
        <p:nvSpPr>
          <p:cNvPr id="164" name="Google Shape;164;p42"/>
          <p:cNvSpPr txBox="1"/>
          <p:nvPr>
            <p:ph type="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marR="0" rtl="0" algn="ctr">
              <a:lnSpc>
                <a:spcPct val="90000"/>
              </a:lnSpc>
              <a:spcBef>
                <a:spcPts val="0"/>
              </a:spcBef>
              <a:spcAft>
                <a:spcPts val="0"/>
              </a:spcAft>
              <a:buClr>
                <a:srgbClr val="000000"/>
              </a:buClr>
              <a:buSzPts val="3300"/>
              <a:buFont typeface="Arial"/>
              <a:buNone/>
              <a:defRPr b="0" i="0" sz="45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65" name="Google Shape;165;p42"/>
          <p:cNvSpPr txBox="1"/>
          <p:nvPr>
            <p:ph idx="1" type="body"/>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indent="-228600" lvl="0" marL="457200" marR="0" rtl="0" algn="ctr">
              <a:lnSpc>
                <a:spcPct val="90000"/>
              </a:lnSpc>
              <a:spcBef>
                <a:spcPts val="800"/>
              </a:spcBef>
              <a:spcAft>
                <a:spcPts val="0"/>
              </a:spcAft>
              <a:buClr>
                <a:srgbClr val="000000"/>
              </a:buClr>
              <a:buSzPts val="1800"/>
              <a:buFont typeface="Calibri"/>
              <a:buNone/>
              <a:defRPr b="0" i="0" sz="1800" u="none" cap="none" strike="noStrike">
                <a:solidFill>
                  <a:srgbClr val="000000"/>
                </a:solidFill>
                <a:latin typeface="Arial"/>
                <a:ea typeface="Arial"/>
                <a:cs typeface="Arial"/>
                <a:sym typeface="Arial"/>
              </a:defRPr>
            </a:lvl1pPr>
            <a:lvl2pPr indent="-228600" lvl="1" marL="914400" marR="0" rtl="0" algn="ctr">
              <a:lnSpc>
                <a:spcPct val="90000"/>
              </a:lnSpc>
              <a:spcBef>
                <a:spcPts val="400"/>
              </a:spcBef>
              <a:spcAft>
                <a:spcPts val="0"/>
              </a:spcAft>
              <a:buClr>
                <a:srgbClr val="000000"/>
              </a:buClr>
              <a:buSzPts val="1800"/>
              <a:buFont typeface="Calibri"/>
              <a:buNone/>
              <a:defRPr b="0" i="0" sz="1800" u="none" cap="none" strike="noStrike">
                <a:solidFill>
                  <a:srgbClr val="000000"/>
                </a:solidFill>
                <a:latin typeface="Arial"/>
                <a:ea typeface="Arial"/>
                <a:cs typeface="Arial"/>
                <a:sym typeface="Arial"/>
              </a:defRPr>
            </a:lvl2pPr>
            <a:lvl3pPr indent="-228600" lvl="2" marL="1371600" marR="0" rtl="0" algn="ctr">
              <a:lnSpc>
                <a:spcPct val="90000"/>
              </a:lnSpc>
              <a:spcBef>
                <a:spcPts val="400"/>
              </a:spcBef>
              <a:spcAft>
                <a:spcPts val="0"/>
              </a:spcAft>
              <a:buClr>
                <a:srgbClr val="000000"/>
              </a:buClr>
              <a:buSzPts val="1800"/>
              <a:buFont typeface="Calibri"/>
              <a:buNone/>
              <a:defRPr b="0" i="0" sz="1800" u="none" cap="none" strike="noStrike">
                <a:solidFill>
                  <a:srgbClr val="000000"/>
                </a:solidFill>
                <a:latin typeface="Arial"/>
                <a:ea typeface="Arial"/>
                <a:cs typeface="Arial"/>
                <a:sym typeface="Arial"/>
              </a:defRPr>
            </a:lvl3pPr>
            <a:lvl4pPr indent="-228600" lvl="3" marL="1828800" marR="0" rtl="0" algn="ctr">
              <a:lnSpc>
                <a:spcPct val="90000"/>
              </a:lnSpc>
              <a:spcBef>
                <a:spcPts val="400"/>
              </a:spcBef>
              <a:spcAft>
                <a:spcPts val="0"/>
              </a:spcAft>
              <a:buClr>
                <a:srgbClr val="000000"/>
              </a:buClr>
              <a:buSzPts val="1800"/>
              <a:buFont typeface="Calibri"/>
              <a:buNone/>
              <a:defRPr b="0" i="0" sz="1800" u="none" cap="none" strike="noStrike">
                <a:solidFill>
                  <a:srgbClr val="000000"/>
                </a:solidFill>
                <a:latin typeface="Arial"/>
                <a:ea typeface="Arial"/>
                <a:cs typeface="Arial"/>
                <a:sym typeface="Arial"/>
              </a:defRPr>
            </a:lvl4pPr>
            <a:lvl5pPr indent="-228600" lvl="4" marL="2286000" marR="0" rtl="0" algn="ctr">
              <a:lnSpc>
                <a:spcPct val="90000"/>
              </a:lnSpc>
              <a:spcBef>
                <a:spcPts val="400"/>
              </a:spcBef>
              <a:spcAft>
                <a:spcPts val="0"/>
              </a:spcAft>
              <a:buClr>
                <a:srgbClr val="000000"/>
              </a:buClr>
              <a:buSzPts val="1800"/>
              <a:buFont typeface="Calibri"/>
              <a:buNone/>
              <a:defRPr b="0" i="0" sz="1800" u="none" cap="none" strike="noStrike">
                <a:solidFill>
                  <a:srgbClr val="000000"/>
                </a:solidFill>
                <a:latin typeface="Arial"/>
                <a:ea typeface="Arial"/>
                <a:cs typeface="Arial"/>
                <a:sym typeface="Arial"/>
              </a:defRPr>
            </a:lvl5pPr>
            <a:lvl6pPr indent="-317500" lvl="5" marL="2743200" marR="0" rtl="0" algn="l">
              <a:lnSpc>
                <a:spcPct val="90000"/>
              </a:lnSpc>
              <a:spcBef>
                <a:spcPts val="4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90000"/>
              </a:lnSpc>
              <a:spcBef>
                <a:spcPts val="4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90000"/>
              </a:lnSpc>
              <a:spcBef>
                <a:spcPts val="4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90000"/>
              </a:lnSpc>
              <a:spcBef>
                <a:spcPts val="4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 name="Shape 16"/>
        <p:cNvGrpSpPr/>
        <p:nvPr/>
      </p:nvGrpSpPr>
      <p:grpSpPr>
        <a:xfrm>
          <a:off x="0" y="0"/>
          <a:ext cx="0" cy="0"/>
          <a:chOff x="0" y="0"/>
          <a:chExt cx="0" cy="0"/>
        </a:xfrm>
      </p:grpSpPr>
      <p:sp>
        <p:nvSpPr>
          <p:cNvPr id="17" name="Google Shape;17;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p:cSld name="En blanco">
    <p:spTree>
      <p:nvGrpSpPr>
        <p:cNvPr id="18" name="Shape 18"/>
        <p:cNvGrpSpPr/>
        <p:nvPr/>
      </p:nvGrpSpPr>
      <p:grpSpPr>
        <a:xfrm>
          <a:off x="0" y="0"/>
          <a:ext cx="0" cy="0"/>
          <a:chOff x="0" y="0"/>
          <a:chExt cx="0" cy="0"/>
        </a:xfrm>
      </p:grpSpPr>
      <p:sp>
        <p:nvSpPr>
          <p:cNvPr id="19" name="Google Shape;19;p19"/>
          <p:cNvSpPr txBox="1"/>
          <p:nvPr>
            <p:ph idx="12" type="sldNum"/>
          </p:nvPr>
        </p:nvSpPr>
        <p:spPr>
          <a:xfrm>
            <a:off x="8317364" y="4731076"/>
            <a:ext cx="198000" cy="207900"/>
          </a:xfrm>
          <a:prstGeom prst="rect">
            <a:avLst/>
          </a:prstGeom>
          <a:noFill/>
          <a:ln>
            <a:noFill/>
          </a:ln>
        </p:spPr>
        <p:txBody>
          <a:bodyPr anchorCtr="0" anchor="ctr" bIns="34275" lIns="34275" spcFirstLastPara="1" rIns="34275" wrap="square" tIns="34275">
            <a:sp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
        <p:nvSpPr>
          <p:cNvPr id="20" name="Google Shape;20;p19"/>
          <p:cNvSpPr/>
          <p:nvPr/>
        </p:nvSpPr>
        <p:spPr>
          <a:xfrm>
            <a:off x="-1" y="3171182"/>
            <a:ext cx="150000" cy="1985400"/>
          </a:xfrm>
          <a:prstGeom prst="rect">
            <a:avLst/>
          </a:prstGeom>
          <a:solidFill>
            <a:srgbClr val="B31920"/>
          </a:solidFill>
          <a:ln cap="flat" cmpd="sng" w="12700">
            <a:solidFill>
              <a:srgbClr val="B31920"/>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21" name="Google Shape;21;p19"/>
          <p:cNvSpPr/>
          <p:nvPr/>
        </p:nvSpPr>
        <p:spPr>
          <a:xfrm>
            <a:off x="-1" y="0"/>
            <a:ext cx="150000" cy="1745100"/>
          </a:xfrm>
          <a:prstGeom prst="rect">
            <a:avLst/>
          </a:prstGeom>
          <a:solidFill>
            <a:srgbClr val="EEB827"/>
          </a:solidFill>
          <a:ln cap="flat" cmpd="sng" w="12700">
            <a:solidFill>
              <a:srgbClr val="EEB827"/>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22" name="Google Shape;22;p19"/>
          <p:cNvSpPr/>
          <p:nvPr/>
        </p:nvSpPr>
        <p:spPr>
          <a:xfrm>
            <a:off x="0" y="1607234"/>
            <a:ext cx="150000" cy="1791300"/>
          </a:xfrm>
          <a:prstGeom prst="rect">
            <a:avLst/>
          </a:prstGeom>
          <a:solidFill>
            <a:srgbClr val="7030A0"/>
          </a:solidFill>
          <a:ln cap="flat" cmpd="sng" w="12700">
            <a:solidFill>
              <a:srgbClr val="7030A0"/>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 name="Google Shape;25;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6" name="Google Shape;26;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sp>
        <p:nvSpPr>
          <p:cNvPr id="28" name="Google Shape;28;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2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0" name="Google Shape;30;p2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4" name="Google Shape;34;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5" name="Shape 35"/>
        <p:cNvGrpSpPr/>
        <p:nvPr/>
      </p:nvGrpSpPr>
      <p:grpSpPr>
        <a:xfrm>
          <a:off x="0" y="0"/>
          <a:ext cx="0" cy="0"/>
          <a:chOff x="0" y="0"/>
          <a:chExt cx="0" cy="0"/>
        </a:xfrm>
      </p:grpSpPr>
      <p:sp>
        <p:nvSpPr>
          <p:cNvPr id="36" name="Google Shape;36;p2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7" name="Google Shape;37;p2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8" name="Google Shape;38;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2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1" name="Google Shape;41;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6" Type="http://schemas.openxmlformats.org/officeDocument/2006/relationships/theme" Target="../theme/theme3.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9" name="Shape 5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3.png"/><Relationship Id="rId6" Type="http://schemas.openxmlformats.org/officeDocument/2006/relationships/image" Target="../media/image2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1.jpg"/><Relationship Id="rId4" Type="http://schemas.openxmlformats.org/officeDocument/2006/relationships/image" Target="../media/image23.png"/><Relationship Id="rId9" Type="http://schemas.openxmlformats.org/officeDocument/2006/relationships/image" Target="../media/image21.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4.png"/><Relationship Id="rId8"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3.png"/><Relationship Id="rId6"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6.jpg"/><Relationship Id="rId5"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0.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12.pn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1.jpg"/><Relationship Id="rId6" Type="http://schemas.openxmlformats.org/officeDocument/2006/relationships/image" Target="../media/image16.png"/><Relationship Id="rId7"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C3DB5"/>
        </a:solidFill>
      </p:bgPr>
    </p:bg>
    <p:spTree>
      <p:nvGrpSpPr>
        <p:cNvPr id="169" name="Shape 169"/>
        <p:cNvGrpSpPr/>
        <p:nvPr/>
      </p:nvGrpSpPr>
      <p:grpSpPr>
        <a:xfrm>
          <a:off x="0" y="0"/>
          <a:ext cx="0" cy="0"/>
          <a:chOff x="0" y="0"/>
          <a:chExt cx="0" cy="0"/>
        </a:xfrm>
      </p:grpSpPr>
      <p:sp>
        <p:nvSpPr>
          <p:cNvPr id="170" name="Google Shape;170;p1"/>
          <p:cNvSpPr txBox="1"/>
          <p:nvPr/>
        </p:nvSpPr>
        <p:spPr>
          <a:xfrm>
            <a:off x="5729550" y="4339068"/>
            <a:ext cx="31713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ES" sz="2000">
                <a:solidFill>
                  <a:schemeClr val="lt1"/>
                </a:solidFill>
              </a:rPr>
              <a:t>www.</a:t>
            </a:r>
            <a:r>
              <a:rPr b="1" lang="es-ES" sz="2000">
                <a:solidFill>
                  <a:schemeClr val="lt1"/>
                </a:solidFill>
              </a:rPr>
              <a:t>conectalogistica</a:t>
            </a:r>
            <a:r>
              <a:rPr lang="es-ES" sz="2000">
                <a:solidFill>
                  <a:schemeClr val="lt1"/>
                </a:solidFill>
              </a:rPr>
              <a:t>.cl</a:t>
            </a:r>
            <a:endParaRPr sz="1300"/>
          </a:p>
        </p:txBody>
      </p:sp>
      <p:pic>
        <p:nvPicPr>
          <p:cNvPr id="171" name="Google Shape;171;p1"/>
          <p:cNvPicPr preferRelativeResize="0"/>
          <p:nvPr/>
        </p:nvPicPr>
        <p:blipFill>
          <a:blip r:embed="rId3">
            <a:alphaModFix/>
          </a:blip>
          <a:stretch>
            <a:fillRect/>
          </a:stretch>
        </p:blipFill>
        <p:spPr>
          <a:xfrm>
            <a:off x="4303594" y="228483"/>
            <a:ext cx="1652415" cy="1652411"/>
          </a:xfrm>
          <a:prstGeom prst="rect">
            <a:avLst/>
          </a:prstGeom>
          <a:noFill/>
          <a:ln>
            <a:noFill/>
          </a:ln>
        </p:spPr>
      </p:pic>
      <p:pic>
        <p:nvPicPr>
          <p:cNvPr id="172" name="Google Shape;172;p1"/>
          <p:cNvPicPr preferRelativeResize="0"/>
          <p:nvPr/>
        </p:nvPicPr>
        <p:blipFill>
          <a:blip r:embed="rId4">
            <a:alphaModFix/>
          </a:blip>
          <a:stretch>
            <a:fillRect/>
          </a:stretch>
        </p:blipFill>
        <p:spPr>
          <a:xfrm>
            <a:off x="4737399" y="182762"/>
            <a:ext cx="4208301" cy="4208292"/>
          </a:xfrm>
          <a:prstGeom prst="rect">
            <a:avLst/>
          </a:prstGeom>
          <a:noFill/>
          <a:ln>
            <a:noFill/>
          </a:ln>
        </p:spPr>
      </p:pic>
      <p:pic>
        <p:nvPicPr>
          <p:cNvPr id="173" name="Google Shape;173;p1"/>
          <p:cNvPicPr preferRelativeResize="0"/>
          <p:nvPr/>
        </p:nvPicPr>
        <p:blipFill>
          <a:blip r:embed="rId5">
            <a:alphaModFix/>
          </a:blip>
          <a:stretch>
            <a:fillRect/>
          </a:stretch>
        </p:blipFill>
        <p:spPr>
          <a:xfrm>
            <a:off x="304800" y="321874"/>
            <a:ext cx="1707954" cy="791650"/>
          </a:xfrm>
          <a:prstGeom prst="rect">
            <a:avLst/>
          </a:prstGeom>
          <a:noFill/>
          <a:ln>
            <a:noFill/>
          </a:ln>
        </p:spPr>
      </p:pic>
      <p:pic>
        <p:nvPicPr>
          <p:cNvPr id="174" name="Google Shape;174;p1"/>
          <p:cNvPicPr preferRelativeResize="0"/>
          <p:nvPr/>
        </p:nvPicPr>
        <p:blipFill>
          <a:blip r:embed="rId6">
            <a:alphaModFix/>
          </a:blip>
          <a:stretch>
            <a:fillRect/>
          </a:stretch>
        </p:blipFill>
        <p:spPr>
          <a:xfrm>
            <a:off x="2093094" y="524381"/>
            <a:ext cx="916381" cy="341601"/>
          </a:xfrm>
          <a:prstGeom prst="rect">
            <a:avLst/>
          </a:prstGeom>
          <a:noFill/>
          <a:ln>
            <a:noFill/>
          </a:ln>
        </p:spPr>
      </p:pic>
      <p:sp>
        <p:nvSpPr>
          <p:cNvPr id="175" name="Google Shape;175;p1"/>
          <p:cNvSpPr/>
          <p:nvPr/>
        </p:nvSpPr>
        <p:spPr>
          <a:xfrm>
            <a:off x="400475" y="3562022"/>
            <a:ext cx="3950700" cy="341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6" name="Google Shape;176;p1"/>
          <p:cNvSpPr txBox="1"/>
          <p:nvPr/>
        </p:nvSpPr>
        <p:spPr>
          <a:xfrm>
            <a:off x="334375" y="3039797"/>
            <a:ext cx="4208400" cy="1842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i="0" lang="es-ES" sz="2400" u="none" cap="none" strike="noStrike">
                <a:solidFill>
                  <a:schemeClr val="lt1"/>
                </a:solidFill>
                <a:latin typeface="Lato"/>
                <a:ea typeface="Lato"/>
                <a:cs typeface="Lato"/>
                <a:sym typeface="Lato"/>
              </a:rPr>
              <a:t>LÍNEA BASE DE </a:t>
            </a:r>
            <a:br>
              <a:rPr i="0" lang="es-ES" sz="2400" u="none" cap="none" strike="noStrike">
                <a:solidFill>
                  <a:schemeClr val="lt1"/>
                </a:solidFill>
                <a:latin typeface="Lato"/>
                <a:ea typeface="Lato"/>
                <a:cs typeface="Lato"/>
                <a:sym typeface="Lato"/>
              </a:rPr>
            </a:br>
            <a:r>
              <a:rPr b="0" i="0" lang="es-ES" sz="2400" u="none" cap="none" strike="noStrike">
                <a:solidFill>
                  <a:srgbClr val="753BBD"/>
                </a:solidFill>
                <a:latin typeface="Lato Black"/>
                <a:ea typeface="Lato Black"/>
                <a:cs typeface="Lato Black"/>
                <a:sym typeface="Lato Black"/>
              </a:rPr>
              <a:t>ADOPCIÓN TECNOLÓGICA </a:t>
            </a:r>
            <a:r>
              <a:rPr i="0" lang="es-ES" sz="2400" u="none" cap="none" strike="noStrike">
                <a:solidFill>
                  <a:schemeClr val="lt1"/>
                </a:solidFill>
                <a:latin typeface="Lato"/>
                <a:ea typeface="Lato"/>
                <a:cs typeface="Lato"/>
                <a:sym typeface="Lato"/>
              </a:rPr>
              <a:t>EN EMPRESAS DE LOGÍSTICA URBANA</a:t>
            </a:r>
            <a:endParaRPr i="0" sz="2400" u="none" cap="none" strike="noStrike">
              <a:solidFill>
                <a:schemeClr val="lt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0"/>
          <p:cNvSpPr/>
          <p:nvPr/>
        </p:nvSpPr>
        <p:spPr>
          <a:xfrm>
            <a:off x="3819103" y="3442575"/>
            <a:ext cx="4047300" cy="1424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0" lang="es-ES" sz="1200" u="none" cap="none" strike="noStrike">
                <a:solidFill>
                  <a:srgbClr val="000000"/>
                </a:solidFill>
              </a:rPr>
              <a:t>Dentro de las </a:t>
            </a:r>
            <a:r>
              <a:rPr b="1" i="0" lang="es-ES" sz="1200" u="none" cap="none" strike="noStrike">
                <a:solidFill>
                  <a:srgbClr val="000000"/>
                </a:solidFill>
              </a:rPr>
              <a:t>barreras</a:t>
            </a:r>
            <a:r>
              <a:rPr i="0" lang="es-ES" sz="1200" u="none" cap="none" strike="noStrike">
                <a:solidFill>
                  <a:srgbClr val="000000"/>
                </a:solidFill>
              </a:rPr>
              <a:t> mencionadas para avanzar en la adopción de tecnología se encuentran </a:t>
            </a:r>
            <a:endParaRPr i="0" sz="1200" u="none" cap="none" strike="noStrike">
              <a:solidFill>
                <a:srgbClr val="000000"/>
              </a:solidFill>
            </a:endParaRPr>
          </a:p>
          <a:p>
            <a:pPr indent="-304800" lvl="0" marL="457200" marR="0" rtl="0" algn="l">
              <a:lnSpc>
                <a:spcPct val="100000"/>
              </a:lnSpc>
              <a:spcBef>
                <a:spcPts val="0"/>
              </a:spcBef>
              <a:spcAft>
                <a:spcPts val="0"/>
              </a:spcAft>
              <a:buSzPts val="1200"/>
              <a:buChar char="●"/>
            </a:pPr>
            <a:r>
              <a:rPr lang="es-ES" sz="1200"/>
              <a:t>C</a:t>
            </a:r>
            <a:r>
              <a:rPr i="0" lang="es-ES" sz="1200" u="none" cap="none" strike="noStrike">
                <a:solidFill>
                  <a:srgbClr val="000000"/>
                </a:solidFill>
              </a:rPr>
              <a:t>ostos de adquisición y mantenimiento de tecnologías (61%)</a:t>
            </a:r>
            <a:endParaRPr sz="1200"/>
          </a:p>
          <a:p>
            <a:pPr indent="-304800" lvl="0" marL="457200" marR="0" rtl="0" algn="l">
              <a:lnSpc>
                <a:spcPct val="100000"/>
              </a:lnSpc>
              <a:spcBef>
                <a:spcPts val="0"/>
              </a:spcBef>
              <a:spcAft>
                <a:spcPts val="0"/>
              </a:spcAft>
              <a:buSzPts val="1200"/>
              <a:buChar char="●"/>
            </a:pPr>
            <a:r>
              <a:rPr lang="es-ES" sz="1200"/>
              <a:t>F</a:t>
            </a:r>
            <a:r>
              <a:rPr i="0" lang="es-ES" sz="1200" u="none" cap="none" strike="noStrike">
                <a:solidFill>
                  <a:srgbClr val="000000"/>
                </a:solidFill>
              </a:rPr>
              <a:t>alta de expertise y de información para seleccionar las herramientas tecnológicas adecuadas (30%).</a:t>
            </a:r>
            <a:endParaRPr sz="1200"/>
          </a:p>
        </p:txBody>
      </p:sp>
      <p:sp>
        <p:nvSpPr>
          <p:cNvPr id="265" name="Google Shape;265;p10"/>
          <p:cNvSpPr txBox="1"/>
          <p:nvPr/>
        </p:nvSpPr>
        <p:spPr>
          <a:xfrm>
            <a:off x="1692800" y="2371000"/>
            <a:ext cx="2218500" cy="637200"/>
          </a:xfrm>
          <a:prstGeom prst="rect">
            <a:avLst/>
          </a:prstGeom>
          <a:noFill/>
          <a:ln>
            <a:noFill/>
          </a:ln>
        </p:spPr>
        <p:txBody>
          <a:bodyPr anchorCtr="0" anchor="t" bIns="68550" lIns="68550" spcFirstLastPara="1" rIns="68550" wrap="square" tIns="68550">
            <a:spAutoFit/>
          </a:bodyPr>
          <a:lstStyle/>
          <a:p>
            <a:pPr indent="0" lvl="0" marL="171450" marR="0" rtl="0" algn="l">
              <a:lnSpc>
                <a:spcPct val="90000"/>
              </a:lnSpc>
              <a:spcBef>
                <a:spcPts val="0"/>
              </a:spcBef>
              <a:spcAft>
                <a:spcPts val="0"/>
              </a:spcAft>
              <a:buNone/>
            </a:pPr>
            <a:r>
              <a:rPr lang="es-ES" sz="1200">
                <a:solidFill>
                  <a:srgbClr val="7030A0"/>
                </a:solidFill>
                <a:latin typeface="Helvetica Neue"/>
                <a:ea typeface="Helvetica Neue"/>
                <a:cs typeface="Helvetica Neue"/>
                <a:sym typeface="Helvetica Neue"/>
              </a:rPr>
              <a:t>Declara obtener una r</a:t>
            </a:r>
            <a:r>
              <a:rPr b="0" i="0" lang="es-ES" sz="1200" u="none" cap="none" strike="noStrike">
                <a:solidFill>
                  <a:srgbClr val="7030A0"/>
                </a:solidFill>
                <a:latin typeface="Helvetica Neue"/>
                <a:ea typeface="Helvetica Neue"/>
                <a:cs typeface="Helvetica Neue"/>
                <a:sym typeface="Helvetica Neue"/>
              </a:rPr>
              <a:t>educción de costos de los procesos en la empresa</a:t>
            </a:r>
            <a:endParaRPr b="0" i="0" sz="1200" u="none" cap="none" strike="noStrike">
              <a:solidFill>
                <a:srgbClr val="7030A0"/>
              </a:solidFill>
              <a:latin typeface="Helvetica Neue"/>
              <a:ea typeface="Helvetica Neue"/>
              <a:cs typeface="Helvetica Neue"/>
              <a:sym typeface="Helvetica Neue"/>
            </a:endParaRPr>
          </a:p>
        </p:txBody>
      </p:sp>
      <p:sp>
        <p:nvSpPr>
          <p:cNvPr id="266" name="Google Shape;266;p10"/>
          <p:cNvSpPr/>
          <p:nvPr/>
        </p:nvSpPr>
        <p:spPr>
          <a:xfrm>
            <a:off x="4501975" y="1990250"/>
            <a:ext cx="898500" cy="9696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b="1" i="0" lang="es-ES" sz="1600" u="none" cap="none" strike="noStrike">
                <a:solidFill>
                  <a:srgbClr val="7030A0"/>
                </a:solidFill>
              </a:rPr>
              <a:t>60%</a:t>
            </a:r>
            <a:endParaRPr b="1" sz="1600">
              <a:solidFill>
                <a:srgbClr val="7030A0"/>
              </a:solidFill>
            </a:endParaRPr>
          </a:p>
          <a:p>
            <a:pPr indent="0" lvl="0" marL="0" marR="0" rtl="0" algn="ctr">
              <a:lnSpc>
                <a:spcPct val="90000"/>
              </a:lnSpc>
              <a:spcBef>
                <a:spcPts val="0"/>
              </a:spcBef>
              <a:spcAft>
                <a:spcPts val="0"/>
              </a:spcAft>
              <a:buNone/>
            </a:pPr>
            <a:r>
              <a:rPr i="0" lang="es-ES" sz="1400" u="none" cap="none" strike="noStrike">
                <a:solidFill>
                  <a:srgbClr val="7030A0"/>
                </a:solidFill>
              </a:rPr>
              <a:t>Of</a:t>
            </a:r>
            <a:r>
              <a:rPr lang="es-ES">
                <a:solidFill>
                  <a:srgbClr val="7030A0"/>
                </a:solidFill>
              </a:rPr>
              <a:t>reció</a:t>
            </a:r>
            <a:r>
              <a:rPr i="0" lang="es-ES" sz="1400" u="none" cap="none" strike="noStrike">
                <a:solidFill>
                  <a:srgbClr val="7030A0"/>
                </a:solidFill>
              </a:rPr>
              <a:t> nuevos servicios</a:t>
            </a:r>
            <a:endParaRPr/>
          </a:p>
        </p:txBody>
      </p:sp>
      <p:sp>
        <p:nvSpPr>
          <p:cNvPr id="267" name="Google Shape;267;p10"/>
          <p:cNvSpPr/>
          <p:nvPr/>
        </p:nvSpPr>
        <p:spPr>
          <a:xfrm>
            <a:off x="3958241" y="1990261"/>
            <a:ext cx="438300" cy="391200"/>
          </a:xfrm>
          <a:prstGeom prst="rightArrow">
            <a:avLst>
              <a:gd fmla="val 50000" name="adj1"/>
              <a:gd fmla="val 50000" name="adj2"/>
            </a:avLst>
          </a:prstGeom>
          <a:solidFill>
            <a:srgbClr val="6C3D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268" name="Google Shape;268;p10"/>
          <p:cNvPicPr preferRelativeResize="0"/>
          <p:nvPr/>
        </p:nvPicPr>
        <p:blipFill rotWithShape="1">
          <a:blip r:embed="rId3">
            <a:alphaModFix/>
          </a:blip>
          <a:srcRect b="0" l="0" r="0" t="0"/>
          <a:stretch/>
        </p:blipFill>
        <p:spPr>
          <a:xfrm>
            <a:off x="8347914" y="4463970"/>
            <a:ext cx="571500" cy="558300"/>
          </a:xfrm>
          <a:prstGeom prst="rect">
            <a:avLst/>
          </a:prstGeom>
          <a:noFill/>
          <a:ln>
            <a:noFill/>
          </a:ln>
        </p:spPr>
      </p:pic>
      <p:pic>
        <p:nvPicPr>
          <p:cNvPr id="269" name="Google Shape;269;p10"/>
          <p:cNvPicPr preferRelativeResize="0"/>
          <p:nvPr/>
        </p:nvPicPr>
        <p:blipFill>
          <a:blip r:embed="rId4">
            <a:alphaModFix/>
          </a:blip>
          <a:stretch>
            <a:fillRect/>
          </a:stretch>
        </p:blipFill>
        <p:spPr>
          <a:xfrm flipH="1">
            <a:off x="588500" y="1749849"/>
            <a:ext cx="1170600" cy="1175150"/>
          </a:xfrm>
          <a:prstGeom prst="rect">
            <a:avLst/>
          </a:prstGeom>
          <a:noFill/>
          <a:ln>
            <a:noFill/>
          </a:ln>
        </p:spPr>
      </p:pic>
      <p:sp>
        <p:nvSpPr>
          <p:cNvPr id="270" name="Google Shape;270;p10"/>
          <p:cNvSpPr txBox="1"/>
          <p:nvPr/>
        </p:nvSpPr>
        <p:spPr>
          <a:xfrm>
            <a:off x="1845200" y="1553800"/>
            <a:ext cx="1509300" cy="969600"/>
          </a:xfrm>
          <a:prstGeom prst="rect">
            <a:avLst/>
          </a:prstGeom>
          <a:noFill/>
          <a:ln>
            <a:noFill/>
          </a:ln>
        </p:spPr>
        <p:txBody>
          <a:bodyPr anchorCtr="0" anchor="t" bIns="68550" lIns="68550" spcFirstLastPara="1" rIns="68550" wrap="square" tIns="68550">
            <a:spAutoFit/>
          </a:bodyPr>
          <a:lstStyle/>
          <a:p>
            <a:pPr indent="0" lvl="0" marL="0" marR="0" rtl="0" algn="l">
              <a:lnSpc>
                <a:spcPct val="90000"/>
              </a:lnSpc>
              <a:spcBef>
                <a:spcPts val="0"/>
              </a:spcBef>
              <a:spcAft>
                <a:spcPts val="0"/>
              </a:spcAft>
              <a:buNone/>
            </a:pPr>
            <a:r>
              <a:rPr b="1" i="0" lang="es-ES" sz="6000" u="none" cap="none" strike="noStrike">
                <a:solidFill>
                  <a:srgbClr val="6C3DB5"/>
                </a:solidFill>
                <a:latin typeface="Helvetica Neue"/>
                <a:ea typeface="Helvetica Neue"/>
                <a:cs typeface="Helvetica Neue"/>
                <a:sym typeface="Helvetica Neue"/>
              </a:rPr>
              <a:t>7</a:t>
            </a:r>
            <a:r>
              <a:rPr b="1" lang="es-ES" sz="6000">
                <a:solidFill>
                  <a:srgbClr val="6C3DB5"/>
                </a:solidFill>
                <a:latin typeface="Helvetica Neue"/>
                <a:ea typeface="Helvetica Neue"/>
                <a:cs typeface="Helvetica Neue"/>
                <a:sym typeface="Helvetica Neue"/>
              </a:rPr>
              <a:t>6</a:t>
            </a:r>
            <a:r>
              <a:rPr b="0" i="0" lang="es-ES" sz="3500" u="none" cap="none" strike="noStrike">
                <a:solidFill>
                  <a:srgbClr val="6C3DB5"/>
                </a:solidFill>
                <a:latin typeface="Helvetica Neue"/>
                <a:ea typeface="Helvetica Neue"/>
                <a:cs typeface="Helvetica Neue"/>
                <a:sym typeface="Helvetica Neue"/>
              </a:rPr>
              <a:t>%</a:t>
            </a:r>
            <a:endParaRPr b="0" i="0" sz="3500" u="none" cap="none" strike="noStrike">
              <a:solidFill>
                <a:srgbClr val="6C3DB5"/>
              </a:solidFill>
              <a:latin typeface="Helvetica Neue"/>
              <a:ea typeface="Helvetica Neue"/>
              <a:cs typeface="Helvetica Neue"/>
              <a:sym typeface="Helvetica Neue"/>
            </a:endParaRPr>
          </a:p>
        </p:txBody>
      </p:sp>
      <p:sp>
        <p:nvSpPr>
          <p:cNvPr id="271" name="Google Shape;271;p10"/>
          <p:cNvSpPr txBox="1"/>
          <p:nvPr/>
        </p:nvSpPr>
        <p:spPr>
          <a:xfrm>
            <a:off x="444650" y="660150"/>
            <a:ext cx="4047300" cy="74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lang="es-ES" sz="2000">
                <a:solidFill>
                  <a:srgbClr val="595959"/>
                </a:solidFill>
              </a:rPr>
              <a:t>IMPACTO AL INCORPORAR TECNOLOGÍA</a:t>
            </a:r>
            <a:endParaRPr b="1" i="0" sz="2000" u="none" cap="none" strike="noStrike">
              <a:solidFill>
                <a:srgbClr val="595959"/>
              </a:solidFill>
            </a:endParaRPr>
          </a:p>
        </p:txBody>
      </p:sp>
      <p:sp>
        <p:nvSpPr>
          <p:cNvPr id="272" name="Google Shape;272;p10"/>
          <p:cNvSpPr txBox="1"/>
          <p:nvPr/>
        </p:nvSpPr>
        <p:spPr>
          <a:xfrm>
            <a:off x="7450701" y="1950323"/>
            <a:ext cx="1213800" cy="1182000"/>
          </a:xfrm>
          <a:prstGeom prst="rect">
            <a:avLst/>
          </a:prstGeom>
          <a:noFill/>
          <a:ln>
            <a:noFill/>
          </a:ln>
        </p:spPr>
        <p:txBody>
          <a:bodyPr anchorCtr="0" anchor="t" bIns="91425" lIns="91425" spcFirstLastPara="1" rIns="91425" wrap="square" tIns="91425">
            <a:spAutoFit/>
          </a:bodyPr>
          <a:lstStyle/>
          <a:p>
            <a:pPr indent="0" lvl="0" marL="171450" rtl="0" algn="ctr">
              <a:lnSpc>
                <a:spcPct val="90000"/>
              </a:lnSpc>
              <a:spcBef>
                <a:spcPts val="0"/>
              </a:spcBef>
              <a:spcAft>
                <a:spcPts val="0"/>
              </a:spcAft>
              <a:buNone/>
            </a:pPr>
            <a:r>
              <a:rPr b="1" lang="es-ES" sz="1600">
                <a:solidFill>
                  <a:srgbClr val="EEB827"/>
                </a:solidFill>
              </a:rPr>
              <a:t>45%</a:t>
            </a:r>
            <a:endParaRPr b="1" sz="1600">
              <a:solidFill>
                <a:srgbClr val="EEB827"/>
              </a:solidFill>
            </a:endParaRPr>
          </a:p>
          <a:p>
            <a:pPr indent="0" lvl="0" marL="171450" rtl="0" algn="ctr">
              <a:lnSpc>
                <a:spcPct val="90000"/>
              </a:lnSpc>
              <a:spcBef>
                <a:spcPts val="0"/>
              </a:spcBef>
              <a:spcAft>
                <a:spcPts val="0"/>
              </a:spcAft>
              <a:buNone/>
            </a:pPr>
            <a:r>
              <a:rPr lang="es-ES">
                <a:solidFill>
                  <a:srgbClr val="EEB827"/>
                </a:solidFill>
              </a:rPr>
              <a:t>Posee un plan formal de tecnología</a:t>
            </a:r>
            <a:endParaRPr>
              <a:solidFill>
                <a:srgbClr val="EEB827"/>
              </a:solidFill>
            </a:endParaRPr>
          </a:p>
        </p:txBody>
      </p:sp>
      <p:sp>
        <p:nvSpPr>
          <p:cNvPr id="273" name="Google Shape;273;p10"/>
          <p:cNvSpPr txBox="1"/>
          <p:nvPr/>
        </p:nvSpPr>
        <p:spPr>
          <a:xfrm>
            <a:off x="5429700" y="1952000"/>
            <a:ext cx="1217700" cy="988200"/>
          </a:xfrm>
          <a:prstGeom prst="rect">
            <a:avLst/>
          </a:prstGeom>
          <a:noFill/>
          <a:ln>
            <a:noFill/>
          </a:ln>
        </p:spPr>
        <p:txBody>
          <a:bodyPr anchorCtr="0" anchor="t" bIns="91425" lIns="91425" spcFirstLastPara="1" rIns="91425" wrap="square" tIns="91425">
            <a:spAutoFit/>
          </a:bodyPr>
          <a:lstStyle/>
          <a:p>
            <a:pPr indent="0" lvl="0" marL="171450" rtl="0" algn="ctr">
              <a:lnSpc>
                <a:spcPct val="90000"/>
              </a:lnSpc>
              <a:spcBef>
                <a:spcPts val="0"/>
              </a:spcBef>
              <a:spcAft>
                <a:spcPts val="0"/>
              </a:spcAft>
              <a:buNone/>
            </a:pPr>
            <a:r>
              <a:rPr b="1" lang="es-ES" sz="1600">
                <a:solidFill>
                  <a:srgbClr val="7030A0"/>
                </a:solidFill>
              </a:rPr>
              <a:t>62%</a:t>
            </a:r>
            <a:endParaRPr b="1" sz="1600">
              <a:solidFill>
                <a:srgbClr val="7030A0"/>
              </a:solidFill>
            </a:endParaRPr>
          </a:p>
          <a:p>
            <a:pPr indent="0" lvl="0" marL="171450" rtl="0" algn="ctr">
              <a:lnSpc>
                <a:spcPct val="90000"/>
              </a:lnSpc>
              <a:spcBef>
                <a:spcPts val="0"/>
              </a:spcBef>
              <a:spcAft>
                <a:spcPts val="0"/>
              </a:spcAft>
              <a:buNone/>
            </a:pPr>
            <a:r>
              <a:rPr lang="es-ES">
                <a:solidFill>
                  <a:srgbClr val="7030A0"/>
                </a:solidFill>
              </a:rPr>
              <a:t>Aumentó el número de clientes</a:t>
            </a:r>
            <a:endParaRPr/>
          </a:p>
        </p:txBody>
      </p:sp>
      <p:sp>
        <p:nvSpPr>
          <p:cNvPr id="274" name="Google Shape;274;p10"/>
          <p:cNvSpPr txBox="1"/>
          <p:nvPr/>
        </p:nvSpPr>
        <p:spPr>
          <a:xfrm>
            <a:off x="6546250" y="1946950"/>
            <a:ext cx="1074600" cy="988200"/>
          </a:xfrm>
          <a:prstGeom prst="rect">
            <a:avLst/>
          </a:prstGeom>
          <a:noFill/>
          <a:ln>
            <a:noFill/>
          </a:ln>
        </p:spPr>
        <p:txBody>
          <a:bodyPr anchorCtr="0" anchor="t" bIns="91425" lIns="91425" spcFirstLastPara="1" rIns="91425" wrap="square" tIns="91425">
            <a:spAutoFit/>
          </a:bodyPr>
          <a:lstStyle/>
          <a:p>
            <a:pPr indent="0" lvl="0" marL="171450" rtl="0" algn="ctr">
              <a:lnSpc>
                <a:spcPct val="90000"/>
              </a:lnSpc>
              <a:spcBef>
                <a:spcPts val="0"/>
              </a:spcBef>
              <a:spcAft>
                <a:spcPts val="0"/>
              </a:spcAft>
              <a:buNone/>
            </a:pPr>
            <a:r>
              <a:rPr b="1" lang="es-ES" sz="1600">
                <a:solidFill>
                  <a:srgbClr val="7030A0"/>
                </a:solidFill>
              </a:rPr>
              <a:t>61%</a:t>
            </a:r>
            <a:endParaRPr b="1" sz="1600">
              <a:solidFill>
                <a:srgbClr val="7030A0"/>
              </a:solidFill>
            </a:endParaRPr>
          </a:p>
          <a:p>
            <a:pPr indent="0" lvl="0" marL="171450" rtl="0" algn="ctr">
              <a:lnSpc>
                <a:spcPct val="90000"/>
              </a:lnSpc>
              <a:spcBef>
                <a:spcPts val="0"/>
              </a:spcBef>
              <a:spcAft>
                <a:spcPts val="0"/>
              </a:spcAft>
              <a:buNone/>
            </a:pPr>
            <a:r>
              <a:rPr lang="es-ES">
                <a:solidFill>
                  <a:srgbClr val="7030A0"/>
                </a:solidFill>
              </a:rPr>
              <a:t>Aumentó sus ventas </a:t>
            </a:r>
            <a:endParaRPr/>
          </a:p>
        </p:txBody>
      </p:sp>
      <p:pic>
        <p:nvPicPr>
          <p:cNvPr id="275" name="Google Shape;275;p10"/>
          <p:cNvPicPr preferRelativeResize="0"/>
          <p:nvPr/>
        </p:nvPicPr>
        <p:blipFill>
          <a:blip r:embed="rId5">
            <a:alphaModFix/>
          </a:blip>
          <a:stretch>
            <a:fillRect/>
          </a:stretch>
        </p:blipFill>
        <p:spPr>
          <a:xfrm>
            <a:off x="5787350" y="1474146"/>
            <a:ext cx="571500" cy="449904"/>
          </a:xfrm>
          <a:prstGeom prst="rect">
            <a:avLst/>
          </a:prstGeom>
          <a:noFill/>
          <a:ln>
            <a:noFill/>
          </a:ln>
        </p:spPr>
      </p:pic>
      <p:pic>
        <p:nvPicPr>
          <p:cNvPr id="276" name="Google Shape;276;p10"/>
          <p:cNvPicPr preferRelativeResize="0"/>
          <p:nvPr/>
        </p:nvPicPr>
        <p:blipFill>
          <a:blip r:embed="rId6">
            <a:alphaModFix/>
          </a:blip>
          <a:stretch>
            <a:fillRect/>
          </a:stretch>
        </p:blipFill>
        <p:spPr>
          <a:xfrm>
            <a:off x="4720550" y="1409045"/>
            <a:ext cx="506197" cy="558300"/>
          </a:xfrm>
          <a:prstGeom prst="rect">
            <a:avLst/>
          </a:prstGeom>
          <a:noFill/>
          <a:ln>
            <a:noFill/>
          </a:ln>
        </p:spPr>
      </p:pic>
      <p:pic>
        <p:nvPicPr>
          <p:cNvPr id="277" name="Google Shape;277;p10"/>
          <p:cNvPicPr preferRelativeResize="0"/>
          <p:nvPr/>
        </p:nvPicPr>
        <p:blipFill>
          <a:blip r:embed="rId7">
            <a:alphaModFix/>
          </a:blip>
          <a:stretch>
            <a:fillRect/>
          </a:stretch>
        </p:blipFill>
        <p:spPr>
          <a:xfrm>
            <a:off x="6908200" y="1417850"/>
            <a:ext cx="506200" cy="506200"/>
          </a:xfrm>
          <a:prstGeom prst="rect">
            <a:avLst/>
          </a:prstGeom>
          <a:noFill/>
          <a:ln>
            <a:noFill/>
          </a:ln>
        </p:spPr>
      </p:pic>
      <p:pic>
        <p:nvPicPr>
          <p:cNvPr id="278" name="Google Shape;278;p10"/>
          <p:cNvPicPr preferRelativeResize="0"/>
          <p:nvPr/>
        </p:nvPicPr>
        <p:blipFill>
          <a:blip r:embed="rId8">
            <a:alphaModFix/>
          </a:blip>
          <a:stretch>
            <a:fillRect/>
          </a:stretch>
        </p:blipFill>
        <p:spPr>
          <a:xfrm>
            <a:off x="7839825" y="1461150"/>
            <a:ext cx="506200" cy="506200"/>
          </a:xfrm>
          <a:prstGeom prst="rect">
            <a:avLst/>
          </a:prstGeom>
          <a:noFill/>
          <a:ln>
            <a:noFill/>
          </a:ln>
        </p:spPr>
      </p:pic>
      <p:sp>
        <p:nvSpPr>
          <p:cNvPr id="279" name="Google Shape;279;p10"/>
          <p:cNvSpPr txBox="1"/>
          <p:nvPr/>
        </p:nvSpPr>
        <p:spPr>
          <a:xfrm>
            <a:off x="512300" y="3301000"/>
            <a:ext cx="24531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200">
                <a:solidFill>
                  <a:schemeClr val="dk1"/>
                </a:solidFill>
              </a:rPr>
              <a:t>Por otra parte, un </a:t>
            </a:r>
            <a:r>
              <a:rPr b="1" lang="es-ES" sz="2000">
                <a:solidFill>
                  <a:srgbClr val="6C3DB5"/>
                </a:solidFill>
              </a:rPr>
              <a:t>45%</a:t>
            </a:r>
            <a:r>
              <a:rPr lang="es-ES" sz="1200">
                <a:solidFill>
                  <a:schemeClr val="dk1"/>
                </a:solidFill>
              </a:rPr>
              <a:t> de las empresas indica contar con un plan estratégico formal para la implementación de tecnología. </a:t>
            </a:r>
            <a:endParaRPr/>
          </a:p>
        </p:txBody>
      </p:sp>
      <p:sp>
        <p:nvSpPr>
          <p:cNvPr id="280" name="Google Shape;280;p10"/>
          <p:cNvSpPr/>
          <p:nvPr/>
        </p:nvSpPr>
        <p:spPr>
          <a:xfrm>
            <a:off x="2392075" y="3009025"/>
            <a:ext cx="324725" cy="324725"/>
          </a:xfrm>
          <a:custGeom>
            <a:rect b="b" l="l" r="r" t="t"/>
            <a:pathLst>
              <a:path extrusionOk="0" h="12989" w="12989">
                <a:moveTo>
                  <a:pt x="12989" y="0"/>
                </a:moveTo>
                <a:cubicBezTo>
                  <a:pt x="12989" y="6123"/>
                  <a:pt x="6123" y="12989"/>
                  <a:pt x="0" y="12989"/>
                </a:cubicBezTo>
              </a:path>
            </a:pathLst>
          </a:custGeom>
          <a:noFill/>
          <a:ln cap="flat" cmpd="sng" w="19050">
            <a:solidFill>
              <a:srgbClr val="6C3DB5"/>
            </a:solidFill>
            <a:prstDash val="solid"/>
            <a:round/>
            <a:headEnd len="med" w="med" type="none"/>
            <a:tailEnd len="med" w="med" type="stealth"/>
          </a:ln>
        </p:spPr>
      </p:sp>
      <p:sp>
        <p:nvSpPr>
          <p:cNvPr id="281" name="Google Shape;281;p10"/>
          <p:cNvSpPr/>
          <p:nvPr/>
        </p:nvSpPr>
        <p:spPr>
          <a:xfrm>
            <a:off x="3041500" y="3415150"/>
            <a:ext cx="768897" cy="167550"/>
          </a:xfrm>
          <a:custGeom>
            <a:rect b="b" l="l" r="r" t="t"/>
            <a:pathLst>
              <a:path extrusionOk="0" h="6702" w="38966">
                <a:moveTo>
                  <a:pt x="0" y="6702"/>
                </a:moveTo>
                <a:cubicBezTo>
                  <a:pt x="10840" y="-525"/>
                  <a:pt x="27313" y="-2155"/>
                  <a:pt x="38966" y="3671"/>
                </a:cubicBezTo>
              </a:path>
            </a:pathLst>
          </a:custGeom>
          <a:noFill/>
          <a:ln cap="flat" cmpd="sng" w="19050">
            <a:solidFill>
              <a:srgbClr val="6C3DB5"/>
            </a:solidFill>
            <a:prstDash val="solid"/>
            <a:round/>
            <a:headEnd len="med" w="med" type="none"/>
            <a:tailEnd len="med" w="med" type="stealth"/>
          </a:ln>
        </p:spPr>
      </p:sp>
      <p:pic>
        <p:nvPicPr>
          <p:cNvPr id="282" name="Google Shape;282;p10"/>
          <p:cNvPicPr preferRelativeResize="0"/>
          <p:nvPr/>
        </p:nvPicPr>
        <p:blipFill>
          <a:blip r:embed="rId9">
            <a:alphaModFix/>
          </a:blip>
          <a:stretch>
            <a:fillRect/>
          </a:stretch>
        </p:blipFill>
        <p:spPr>
          <a:xfrm flipH="1">
            <a:off x="7352925" y="3930875"/>
            <a:ext cx="790100" cy="790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1"/>
          <p:cNvSpPr/>
          <p:nvPr/>
        </p:nvSpPr>
        <p:spPr>
          <a:xfrm>
            <a:off x="367175" y="2747700"/>
            <a:ext cx="3552900" cy="1634400"/>
          </a:xfrm>
          <a:prstGeom prst="rect">
            <a:avLst/>
          </a:prstGeom>
          <a:noFill/>
          <a:ln>
            <a:noFill/>
          </a:ln>
        </p:spPr>
        <p:txBody>
          <a:bodyPr anchorCtr="0" anchor="t" bIns="45700" lIns="91425" spcFirstLastPara="1" rIns="91425" wrap="square" tIns="45700">
            <a:spAutoFit/>
          </a:bodyPr>
          <a:lstStyle/>
          <a:p>
            <a:pPr indent="-304800" lvl="0" marL="457200" marR="0" rtl="0" algn="l">
              <a:lnSpc>
                <a:spcPct val="100000"/>
              </a:lnSpc>
              <a:spcBef>
                <a:spcPts val="0"/>
              </a:spcBef>
              <a:spcAft>
                <a:spcPts val="0"/>
              </a:spcAft>
              <a:buClr>
                <a:srgbClr val="000000"/>
              </a:buClr>
              <a:buSzPts val="1200"/>
              <a:buAutoNum type="arabicPeriod"/>
            </a:pPr>
            <a:r>
              <a:rPr i="0" lang="es-ES" sz="1200" u="none" cap="none" strike="noStrike">
                <a:solidFill>
                  <a:srgbClr val="000000"/>
                </a:solidFill>
              </a:rPr>
              <a:t>gestión organizacional y estratégica (promedio de 57 puntos)</a:t>
            </a:r>
            <a:endParaRPr i="0" sz="1200" u="none" cap="none" strike="noStrike">
              <a:solidFill>
                <a:srgbClr val="000000"/>
              </a:solidFill>
            </a:endParaRPr>
          </a:p>
          <a:p>
            <a:pPr indent="-304800" lvl="0" marL="457200" marR="0" rtl="0" algn="l">
              <a:lnSpc>
                <a:spcPct val="100000"/>
              </a:lnSpc>
              <a:spcBef>
                <a:spcPts val="0"/>
              </a:spcBef>
              <a:spcAft>
                <a:spcPts val="0"/>
              </a:spcAft>
              <a:buClr>
                <a:srgbClr val="000000"/>
              </a:buClr>
              <a:buSzPts val="1200"/>
              <a:buAutoNum type="arabicPeriod"/>
            </a:pPr>
            <a:r>
              <a:rPr i="0" lang="es-ES" sz="1200" u="none" cap="none" strike="noStrike">
                <a:solidFill>
                  <a:srgbClr val="000000"/>
                </a:solidFill>
              </a:rPr>
              <a:t>uso de herramientas tecnológicas (promedio de 62 puntos)</a:t>
            </a:r>
            <a:endParaRPr sz="1200"/>
          </a:p>
          <a:p>
            <a:pPr indent="-304800" lvl="0" marL="457200" marR="0" rtl="0" algn="l">
              <a:lnSpc>
                <a:spcPct val="100000"/>
              </a:lnSpc>
              <a:spcBef>
                <a:spcPts val="0"/>
              </a:spcBef>
              <a:spcAft>
                <a:spcPts val="0"/>
              </a:spcAft>
              <a:buClr>
                <a:srgbClr val="000000"/>
              </a:buClr>
              <a:buSzPts val="1200"/>
              <a:buAutoNum type="arabicPeriod"/>
            </a:pPr>
            <a:r>
              <a:rPr i="0" lang="es-ES" sz="1200" u="none" cap="none" strike="noStrike">
                <a:solidFill>
                  <a:srgbClr val="000000"/>
                </a:solidFill>
              </a:rPr>
              <a:t>digitalización de procesos (promedio de 43 puntos)</a:t>
            </a:r>
            <a:endParaRPr sz="1200"/>
          </a:p>
          <a:p>
            <a:pPr indent="-304800" lvl="0" marL="457200" marR="0" rtl="0" algn="l">
              <a:lnSpc>
                <a:spcPct val="100000"/>
              </a:lnSpc>
              <a:spcBef>
                <a:spcPts val="0"/>
              </a:spcBef>
              <a:spcAft>
                <a:spcPts val="0"/>
              </a:spcAft>
              <a:buClr>
                <a:srgbClr val="000000"/>
              </a:buClr>
              <a:buSzPts val="1200"/>
              <a:buAutoNum type="arabicPeriod"/>
            </a:pPr>
            <a:r>
              <a:rPr i="0" lang="es-ES" sz="1200" u="none" cap="none" strike="noStrike">
                <a:solidFill>
                  <a:srgbClr val="000000"/>
                </a:solidFill>
              </a:rPr>
              <a:t>ciclo de uso de tecnologías en la empresa (promedio de 58 puntos) </a:t>
            </a:r>
            <a:endParaRPr sz="1200"/>
          </a:p>
        </p:txBody>
      </p:sp>
      <p:sp>
        <p:nvSpPr>
          <p:cNvPr id="288" name="Google Shape;288;p11"/>
          <p:cNvSpPr/>
          <p:nvPr/>
        </p:nvSpPr>
        <p:spPr>
          <a:xfrm>
            <a:off x="4385400" y="2740250"/>
            <a:ext cx="3916500" cy="24015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0" lang="es-ES" sz="1200" u="none" cap="none" strike="noStrike">
                <a:solidFill>
                  <a:srgbClr val="7030A0"/>
                </a:solidFill>
              </a:rPr>
              <a:t>7%: </a:t>
            </a:r>
            <a:r>
              <a:rPr i="0" lang="es-ES" sz="1200" u="none" cap="none" strike="noStrike">
                <a:solidFill>
                  <a:srgbClr val="7030A0"/>
                </a:solidFill>
              </a:rPr>
              <a:t>Rezagados tecnológicos - Presentan mayores desafíos en la incorporación de tecnologías</a:t>
            </a:r>
            <a:endParaRPr sz="1200"/>
          </a:p>
          <a:p>
            <a:pPr indent="0" lvl="0" marL="0" marR="0" rtl="0" algn="l">
              <a:lnSpc>
                <a:spcPct val="107000"/>
              </a:lnSpc>
              <a:spcBef>
                <a:spcPts val="0"/>
              </a:spcBef>
              <a:spcAft>
                <a:spcPts val="0"/>
              </a:spcAft>
              <a:buNone/>
            </a:pPr>
            <a:r>
              <a:rPr b="1" i="0" lang="es-ES" sz="1200" u="none" cap="none" strike="noStrike">
                <a:solidFill>
                  <a:srgbClr val="7030A0"/>
                </a:solidFill>
              </a:rPr>
              <a:t>21%: </a:t>
            </a:r>
            <a:r>
              <a:rPr i="0" lang="es-ES" sz="1200" u="none" cap="none" strike="noStrike">
                <a:solidFill>
                  <a:srgbClr val="7030A0"/>
                </a:solidFill>
              </a:rPr>
              <a:t>Mayoría tardía - adopción tecnológica gradual </a:t>
            </a:r>
            <a:endParaRPr sz="1200"/>
          </a:p>
          <a:p>
            <a:pPr indent="0" lvl="0" marL="0" marR="0" rtl="0" algn="l">
              <a:lnSpc>
                <a:spcPct val="107000"/>
              </a:lnSpc>
              <a:spcBef>
                <a:spcPts val="0"/>
              </a:spcBef>
              <a:spcAft>
                <a:spcPts val="0"/>
              </a:spcAft>
              <a:buNone/>
            </a:pPr>
            <a:r>
              <a:rPr b="1" i="0" lang="es-ES" sz="1200" u="none" cap="none" strike="noStrike">
                <a:solidFill>
                  <a:srgbClr val="7030A0"/>
                </a:solidFill>
              </a:rPr>
              <a:t>28%: </a:t>
            </a:r>
            <a:r>
              <a:rPr i="0" lang="es-ES" sz="1200" u="none" cap="none" strike="noStrike">
                <a:solidFill>
                  <a:srgbClr val="7030A0"/>
                </a:solidFill>
              </a:rPr>
              <a:t>Mayoría temprana - disposición a adoptar tecnologías de manera proactiva en comparación con otros segmentos</a:t>
            </a:r>
            <a:endParaRPr i="0" sz="1200" u="none" cap="none" strike="noStrike">
              <a:solidFill>
                <a:srgbClr val="7030A0"/>
              </a:solidFill>
            </a:endParaRPr>
          </a:p>
          <a:p>
            <a:pPr indent="0" lvl="0" marL="0" marR="0" rtl="0" algn="l">
              <a:lnSpc>
                <a:spcPct val="107000"/>
              </a:lnSpc>
              <a:spcBef>
                <a:spcPts val="0"/>
              </a:spcBef>
              <a:spcAft>
                <a:spcPts val="0"/>
              </a:spcAft>
              <a:buNone/>
            </a:pPr>
            <a:r>
              <a:rPr b="1" i="0" lang="es-ES" sz="1200" u="none" cap="none" strike="noStrike">
                <a:solidFill>
                  <a:srgbClr val="7030A0"/>
                </a:solidFill>
              </a:rPr>
              <a:t>27%: </a:t>
            </a:r>
            <a:r>
              <a:rPr i="0" lang="es-ES" sz="1200" u="none" cap="none" strike="noStrike">
                <a:solidFill>
                  <a:srgbClr val="7030A0"/>
                </a:solidFill>
              </a:rPr>
              <a:t>Adoptantes tempranos - rápida respuesta a las innovaciones tecnológicas, posicionándose como líderes en adopción</a:t>
            </a:r>
            <a:endParaRPr i="0" sz="1200" u="none" cap="none" strike="noStrike">
              <a:solidFill>
                <a:srgbClr val="7030A0"/>
              </a:solidFill>
            </a:endParaRPr>
          </a:p>
          <a:p>
            <a:pPr indent="0" lvl="0" marL="0" marR="0" rtl="0" algn="l">
              <a:lnSpc>
                <a:spcPct val="107000"/>
              </a:lnSpc>
              <a:spcBef>
                <a:spcPts val="0"/>
              </a:spcBef>
              <a:spcAft>
                <a:spcPts val="0"/>
              </a:spcAft>
              <a:buNone/>
            </a:pPr>
            <a:r>
              <a:rPr b="1" i="0" lang="es-ES" sz="1200" u="none" cap="none" strike="noStrike">
                <a:solidFill>
                  <a:srgbClr val="7030A0"/>
                </a:solidFill>
              </a:rPr>
              <a:t>17%: </a:t>
            </a:r>
            <a:r>
              <a:rPr i="0" lang="es-ES" sz="1200" u="none" cap="none" strike="noStrike">
                <a:solidFill>
                  <a:srgbClr val="7030A0"/>
                </a:solidFill>
              </a:rPr>
              <a:t>Innovadores - Destacados en la implementación de tecnologías</a:t>
            </a:r>
            <a:endParaRPr i="0" sz="1200" u="none" cap="none" strike="noStrike">
              <a:solidFill>
                <a:srgbClr val="7030A0"/>
              </a:solidFill>
            </a:endParaRPr>
          </a:p>
        </p:txBody>
      </p:sp>
      <p:pic>
        <p:nvPicPr>
          <p:cNvPr id="289" name="Google Shape;289;p11"/>
          <p:cNvPicPr preferRelativeResize="0"/>
          <p:nvPr/>
        </p:nvPicPr>
        <p:blipFill rotWithShape="1">
          <a:blip r:embed="rId3">
            <a:alphaModFix/>
          </a:blip>
          <a:srcRect b="0" l="0" r="0" t="0"/>
          <a:stretch/>
        </p:blipFill>
        <p:spPr>
          <a:xfrm>
            <a:off x="8347914" y="4463970"/>
            <a:ext cx="571500" cy="558300"/>
          </a:xfrm>
          <a:prstGeom prst="rect">
            <a:avLst/>
          </a:prstGeom>
          <a:noFill/>
          <a:ln>
            <a:noFill/>
          </a:ln>
        </p:spPr>
      </p:pic>
      <p:sp>
        <p:nvSpPr>
          <p:cNvPr id="290" name="Google Shape;290;p11"/>
          <p:cNvSpPr txBox="1"/>
          <p:nvPr/>
        </p:nvSpPr>
        <p:spPr>
          <a:xfrm>
            <a:off x="4384326" y="2179851"/>
            <a:ext cx="3552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200">
                <a:solidFill>
                  <a:schemeClr val="dk1"/>
                </a:solidFill>
              </a:rPr>
              <a:t>El promedio permitió categorizar a las empresas respecto de la facilidad de adopción tecnológica:</a:t>
            </a:r>
            <a:endParaRPr sz="1200">
              <a:solidFill>
                <a:schemeClr val="dk1"/>
              </a:solidFill>
            </a:endParaRPr>
          </a:p>
        </p:txBody>
      </p:sp>
      <p:sp>
        <p:nvSpPr>
          <p:cNvPr id="291" name="Google Shape;291;p11"/>
          <p:cNvSpPr txBox="1"/>
          <p:nvPr/>
        </p:nvSpPr>
        <p:spPr>
          <a:xfrm>
            <a:off x="454825" y="1636575"/>
            <a:ext cx="35529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200">
                <a:solidFill>
                  <a:schemeClr val="dk1"/>
                </a:solidFill>
              </a:rPr>
              <a:t>Los resultados fueron resumidos en un índice que consideró cuatro componentes de adopción tecnológica. En cada componente, las empresas podían obtener un puntaje de entre 0 y 100 puntos, resultando:</a:t>
            </a:r>
            <a:endParaRPr/>
          </a:p>
        </p:txBody>
      </p:sp>
      <p:sp>
        <p:nvSpPr>
          <p:cNvPr id="292" name="Google Shape;292;p11"/>
          <p:cNvSpPr txBox="1"/>
          <p:nvPr/>
        </p:nvSpPr>
        <p:spPr>
          <a:xfrm>
            <a:off x="444650" y="660150"/>
            <a:ext cx="4047300" cy="74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lang="es-ES" sz="2000">
                <a:solidFill>
                  <a:srgbClr val="595959"/>
                </a:solidFill>
              </a:rPr>
              <a:t>ÍNDICE DE ADOPCIÓN TECNOLÓGICA</a:t>
            </a:r>
            <a:endParaRPr b="1" i="0" sz="2000" u="none" cap="none" strike="noStrike">
              <a:solidFill>
                <a:srgbClr val="595959"/>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C3DB5"/>
        </a:solidFill>
      </p:bgPr>
    </p:bg>
    <p:spTree>
      <p:nvGrpSpPr>
        <p:cNvPr id="296" name="Shape 296"/>
        <p:cNvGrpSpPr/>
        <p:nvPr/>
      </p:nvGrpSpPr>
      <p:grpSpPr>
        <a:xfrm>
          <a:off x="0" y="0"/>
          <a:ext cx="0" cy="0"/>
          <a:chOff x="0" y="0"/>
          <a:chExt cx="0" cy="0"/>
        </a:xfrm>
      </p:grpSpPr>
      <p:sp>
        <p:nvSpPr>
          <p:cNvPr id="297" name="Google Shape;297;p12"/>
          <p:cNvSpPr txBox="1"/>
          <p:nvPr/>
        </p:nvSpPr>
        <p:spPr>
          <a:xfrm>
            <a:off x="5729550" y="4339068"/>
            <a:ext cx="3171300" cy="50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ES" sz="2100">
                <a:solidFill>
                  <a:schemeClr val="lt1"/>
                </a:solidFill>
                <a:latin typeface="Lato"/>
                <a:ea typeface="Lato"/>
                <a:cs typeface="Lato"/>
                <a:sym typeface="Lato"/>
              </a:rPr>
              <a:t>www.</a:t>
            </a:r>
            <a:r>
              <a:rPr lang="es-ES" sz="2100">
                <a:solidFill>
                  <a:schemeClr val="lt1"/>
                </a:solidFill>
                <a:latin typeface="Lato Black"/>
                <a:ea typeface="Lato Black"/>
                <a:cs typeface="Lato Black"/>
                <a:sym typeface="Lato Black"/>
              </a:rPr>
              <a:t>conectalogistica</a:t>
            </a:r>
            <a:r>
              <a:rPr lang="es-ES" sz="2100">
                <a:solidFill>
                  <a:schemeClr val="lt1"/>
                </a:solidFill>
                <a:latin typeface="Lato"/>
                <a:ea typeface="Lato"/>
                <a:cs typeface="Lato"/>
                <a:sym typeface="Lato"/>
              </a:rPr>
              <a:t>.cl</a:t>
            </a:r>
            <a:endParaRPr/>
          </a:p>
        </p:txBody>
      </p:sp>
      <p:pic>
        <p:nvPicPr>
          <p:cNvPr id="298" name="Google Shape;298;p12"/>
          <p:cNvPicPr preferRelativeResize="0"/>
          <p:nvPr/>
        </p:nvPicPr>
        <p:blipFill>
          <a:blip r:embed="rId3">
            <a:alphaModFix/>
          </a:blip>
          <a:stretch>
            <a:fillRect/>
          </a:stretch>
        </p:blipFill>
        <p:spPr>
          <a:xfrm>
            <a:off x="4303594" y="228483"/>
            <a:ext cx="1652415" cy="1652411"/>
          </a:xfrm>
          <a:prstGeom prst="rect">
            <a:avLst/>
          </a:prstGeom>
          <a:noFill/>
          <a:ln>
            <a:noFill/>
          </a:ln>
        </p:spPr>
      </p:pic>
      <p:pic>
        <p:nvPicPr>
          <p:cNvPr id="299" name="Google Shape;299;p12"/>
          <p:cNvPicPr preferRelativeResize="0"/>
          <p:nvPr/>
        </p:nvPicPr>
        <p:blipFill>
          <a:blip r:embed="rId4">
            <a:alphaModFix/>
          </a:blip>
          <a:stretch>
            <a:fillRect/>
          </a:stretch>
        </p:blipFill>
        <p:spPr>
          <a:xfrm>
            <a:off x="4737399" y="182762"/>
            <a:ext cx="4208301" cy="4208292"/>
          </a:xfrm>
          <a:prstGeom prst="rect">
            <a:avLst/>
          </a:prstGeom>
          <a:noFill/>
          <a:ln>
            <a:noFill/>
          </a:ln>
        </p:spPr>
      </p:pic>
      <p:pic>
        <p:nvPicPr>
          <p:cNvPr id="300" name="Google Shape;300;p12"/>
          <p:cNvPicPr preferRelativeResize="0"/>
          <p:nvPr/>
        </p:nvPicPr>
        <p:blipFill>
          <a:blip r:embed="rId5">
            <a:alphaModFix/>
          </a:blip>
          <a:stretch>
            <a:fillRect/>
          </a:stretch>
        </p:blipFill>
        <p:spPr>
          <a:xfrm>
            <a:off x="304800" y="321874"/>
            <a:ext cx="1707954" cy="791650"/>
          </a:xfrm>
          <a:prstGeom prst="rect">
            <a:avLst/>
          </a:prstGeom>
          <a:noFill/>
          <a:ln>
            <a:noFill/>
          </a:ln>
        </p:spPr>
      </p:pic>
      <p:pic>
        <p:nvPicPr>
          <p:cNvPr id="301" name="Google Shape;301;p12"/>
          <p:cNvPicPr preferRelativeResize="0"/>
          <p:nvPr/>
        </p:nvPicPr>
        <p:blipFill>
          <a:blip r:embed="rId6">
            <a:alphaModFix/>
          </a:blip>
          <a:stretch>
            <a:fillRect/>
          </a:stretch>
        </p:blipFill>
        <p:spPr>
          <a:xfrm>
            <a:off x="2093094" y="524381"/>
            <a:ext cx="916381" cy="341601"/>
          </a:xfrm>
          <a:prstGeom prst="rect">
            <a:avLst/>
          </a:prstGeom>
          <a:noFill/>
          <a:ln>
            <a:noFill/>
          </a:ln>
        </p:spPr>
      </p:pic>
      <p:sp>
        <p:nvSpPr>
          <p:cNvPr id="302" name="Google Shape;302;p12"/>
          <p:cNvSpPr/>
          <p:nvPr/>
        </p:nvSpPr>
        <p:spPr>
          <a:xfrm>
            <a:off x="400475" y="3562022"/>
            <a:ext cx="3950700" cy="341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3" name="Google Shape;303;p12"/>
          <p:cNvSpPr txBox="1"/>
          <p:nvPr/>
        </p:nvSpPr>
        <p:spPr>
          <a:xfrm>
            <a:off x="334375" y="3039797"/>
            <a:ext cx="4208400" cy="1842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i="0" lang="es-ES" sz="2400" u="none" cap="none" strike="noStrike">
                <a:solidFill>
                  <a:schemeClr val="lt1"/>
                </a:solidFill>
                <a:latin typeface="Lato"/>
                <a:ea typeface="Lato"/>
                <a:cs typeface="Lato"/>
                <a:sym typeface="Lato"/>
              </a:rPr>
              <a:t>LÍNEA BASE DE </a:t>
            </a:r>
            <a:br>
              <a:rPr i="0" lang="es-ES" sz="2400" u="none" cap="none" strike="noStrike">
                <a:solidFill>
                  <a:schemeClr val="lt1"/>
                </a:solidFill>
                <a:latin typeface="Lato"/>
                <a:ea typeface="Lato"/>
                <a:cs typeface="Lato"/>
                <a:sym typeface="Lato"/>
              </a:rPr>
            </a:br>
            <a:r>
              <a:rPr b="0" i="0" lang="es-ES" sz="2400" u="none" cap="none" strike="noStrike">
                <a:solidFill>
                  <a:srgbClr val="753BBD"/>
                </a:solidFill>
                <a:latin typeface="Lato Black"/>
                <a:ea typeface="Lato Black"/>
                <a:cs typeface="Lato Black"/>
                <a:sym typeface="Lato Black"/>
              </a:rPr>
              <a:t>ADOPCIÓN TECNOLÓGICA </a:t>
            </a:r>
            <a:r>
              <a:rPr i="0" lang="es-ES" sz="2400" u="none" cap="none" strike="noStrike">
                <a:solidFill>
                  <a:schemeClr val="lt1"/>
                </a:solidFill>
                <a:latin typeface="Lato"/>
                <a:ea typeface="Lato"/>
                <a:cs typeface="Lato"/>
                <a:sym typeface="Lato"/>
              </a:rPr>
              <a:t>EN EMPRESAS DE LOGÍSTICA URBANA</a:t>
            </a:r>
            <a:endParaRPr i="0" sz="2400" u="none" cap="none" strike="noStrike">
              <a:solidFill>
                <a:schemeClr val="l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2"/>
          <p:cNvPicPr preferRelativeResize="0"/>
          <p:nvPr/>
        </p:nvPicPr>
        <p:blipFill rotWithShape="1">
          <a:blip r:embed="rId3">
            <a:alphaModFix/>
          </a:blip>
          <a:srcRect b="0" l="0" r="0" t="0"/>
          <a:stretch/>
        </p:blipFill>
        <p:spPr>
          <a:xfrm>
            <a:off x="521672" y="2039500"/>
            <a:ext cx="252175" cy="252175"/>
          </a:xfrm>
          <a:prstGeom prst="rect">
            <a:avLst/>
          </a:prstGeom>
          <a:noFill/>
          <a:ln>
            <a:noFill/>
          </a:ln>
        </p:spPr>
      </p:pic>
      <p:sp>
        <p:nvSpPr>
          <p:cNvPr id="182" name="Google Shape;182;p2"/>
          <p:cNvSpPr txBox="1"/>
          <p:nvPr/>
        </p:nvSpPr>
        <p:spPr>
          <a:xfrm>
            <a:off x="387900" y="2521475"/>
            <a:ext cx="3693000" cy="1494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chemeClr val="dk2"/>
              </a:buClr>
              <a:buSzPts val="2000"/>
              <a:buFont typeface="Arial"/>
              <a:buNone/>
            </a:pPr>
            <a:r>
              <a:rPr i="0" lang="es-ES" sz="1400" u="none" cap="none" strike="noStrike">
                <a:solidFill>
                  <a:srgbClr val="3F3F3F"/>
                </a:solidFill>
              </a:rPr>
              <a:t>Articula y reúne al mundo </a:t>
            </a:r>
            <a:r>
              <a:rPr b="1" i="0" lang="es-ES" sz="1600" u="none" cap="none" strike="noStrike">
                <a:solidFill>
                  <a:srgbClr val="7030A0"/>
                </a:solidFill>
              </a:rPr>
              <a:t>privado, público y la academia </a:t>
            </a:r>
            <a:r>
              <a:rPr i="0" lang="es-ES" sz="1400" u="none" cap="none" strike="noStrike">
                <a:solidFill>
                  <a:srgbClr val="3F3F3F"/>
                </a:solidFill>
              </a:rPr>
              <a:t>con el objeto de fomentar </a:t>
            </a:r>
            <a:r>
              <a:rPr b="1" i="0" lang="es-ES" sz="1600" u="none" cap="none" strike="noStrike">
                <a:solidFill>
                  <a:srgbClr val="7030A0"/>
                </a:solidFill>
              </a:rPr>
              <a:t>la eficiencia, competitividad, </a:t>
            </a:r>
            <a:r>
              <a:rPr b="1" lang="es-ES" sz="1600">
                <a:solidFill>
                  <a:srgbClr val="7030A0"/>
                </a:solidFill>
              </a:rPr>
              <a:t>p</a:t>
            </a:r>
            <a:r>
              <a:rPr b="1" i="0" lang="es-ES" sz="1600" u="none" cap="none" strike="noStrike">
                <a:solidFill>
                  <a:srgbClr val="7030A0"/>
                </a:solidFill>
              </a:rPr>
              <a:t>roductividad y sostenibilidad</a:t>
            </a:r>
            <a:r>
              <a:rPr i="0" lang="es-ES" sz="1400" u="none" cap="none" strike="noStrike">
                <a:solidFill>
                  <a:srgbClr val="3F3F3F"/>
                </a:solidFill>
              </a:rPr>
              <a:t> del sector logístico del país.</a:t>
            </a:r>
            <a:endParaRPr i="0" sz="1800" u="none" cap="none" strike="noStrike">
              <a:solidFill>
                <a:schemeClr val="dk2"/>
              </a:solidFill>
            </a:endParaRPr>
          </a:p>
        </p:txBody>
      </p:sp>
      <p:pic>
        <p:nvPicPr>
          <p:cNvPr id="183" name="Google Shape;183;p2"/>
          <p:cNvPicPr preferRelativeResize="0"/>
          <p:nvPr/>
        </p:nvPicPr>
        <p:blipFill rotWithShape="1">
          <a:blip r:embed="rId4">
            <a:alphaModFix/>
          </a:blip>
          <a:srcRect b="0" l="0" r="0" t="0"/>
          <a:stretch/>
        </p:blipFill>
        <p:spPr>
          <a:xfrm>
            <a:off x="4201500" y="685900"/>
            <a:ext cx="4662800" cy="3580000"/>
          </a:xfrm>
          <a:prstGeom prst="rect">
            <a:avLst/>
          </a:prstGeom>
          <a:noFill/>
          <a:ln>
            <a:noFill/>
          </a:ln>
        </p:spPr>
      </p:pic>
      <p:pic>
        <p:nvPicPr>
          <p:cNvPr id="184" name="Google Shape;184;p2"/>
          <p:cNvPicPr preferRelativeResize="0"/>
          <p:nvPr/>
        </p:nvPicPr>
        <p:blipFill>
          <a:blip r:embed="rId5">
            <a:alphaModFix/>
          </a:blip>
          <a:stretch>
            <a:fillRect/>
          </a:stretch>
        </p:blipFill>
        <p:spPr>
          <a:xfrm>
            <a:off x="489200" y="1528751"/>
            <a:ext cx="3507399" cy="507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3"/>
          <p:cNvPicPr preferRelativeResize="0"/>
          <p:nvPr/>
        </p:nvPicPr>
        <p:blipFill>
          <a:blip r:embed="rId3">
            <a:alphaModFix/>
          </a:blip>
          <a:stretch>
            <a:fillRect/>
          </a:stretch>
        </p:blipFill>
        <p:spPr>
          <a:xfrm>
            <a:off x="225575" y="286950"/>
            <a:ext cx="8618926" cy="4856551"/>
          </a:xfrm>
          <a:prstGeom prst="rect">
            <a:avLst/>
          </a:prstGeom>
          <a:noFill/>
          <a:ln>
            <a:noFill/>
          </a:ln>
        </p:spPr>
      </p:pic>
      <p:pic>
        <p:nvPicPr>
          <p:cNvPr id="190" name="Google Shape;190;p3"/>
          <p:cNvPicPr preferRelativeResize="0"/>
          <p:nvPr/>
        </p:nvPicPr>
        <p:blipFill rotWithShape="1">
          <a:blip r:embed="rId4">
            <a:alphaModFix/>
          </a:blip>
          <a:srcRect b="0" l="0" r="0" t="0"/>
          <a:stretch/>
        </p:blipFill>
        <p:spPr>
          <a:xfrm>
            <a:off x="244731" y="866607"/>
            <a:ext cx="252175" cy="252175"/>
          </a:xfrm>
          <a:prstGeom prst="rect">
            <a:avLst/>
          </a:prstGeom>
          <a:noFill/>
          <a:ln>
            <a:noFill/>
          </a:ln>
        </p:spPr>
      </p:pic>
      <p:sp>
        <p:nvSpPr>
          <p:cNvPr id="191" name="Google Shape;191;p3"/>
          <p:cNvSpPr txBox="1"/>
          <p:nvPr>
            <p:ph idx="4294967295" type="body"/>
          </p:nvPr>
        </p:nvSpPr>
        <p:spPr>
          <a:xfrm>
            <a:off x="237744" y="211276"/>
            <a:ext cx="5087938" cy="594043"/>
          </a:xfrm>
          <a:prstGeom prst="rect">
            <a:avLst/>
          </a:prstGeom>
          <a:noFill/>
          <a:ln>
            <a:noFill/>
          </a:ln>
        </p:spPr>
        <p:txBody>
          <a:bodyPr anchorCtr="0" anchor="b" bIns="34275" lIns="34275" spcFirstLastPara="1" rIns="34275" wrap="square" tIns="34275">
            <a:normAutofit/>
          </a:bodyPr>
          <a:lstStyle/>
          <a:p>
            <a:pPr indent="0" lvl="0" marL="0" rtl="0" algn="l">
              <a:lnSpc>
                <a:spcPct val="90000"/>
              </a:lnSpc>
              <a:spcBef>
                <a:spcPts val="750"/>
              </a:spcBef>
              <a:spcAft>
                <a:spcPts val="0"/>
              </a:spcAft>
              <a:buSzPts val="2800"/>
              <a:buNone/>
            </a:pPr>
            <a:r>
              <a:rPr lang="es-ES" sz="2025">
                <a:latin typeface="Lato Black"/>
                <a:ea typeface="Lato Black"/>
                <a:cs typeface="Lato Black"/>
                <a:sym typeface="Lato Black"/>
              </a:rPr>
              <a:t>Afiliados </a:t>
            </a:r>
            <a:endParaRPr sz="2025">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descr="https://lh7-us.googleusercontent.com/AusH5mMvzpF4EXY8wD2OiVJEXRu8VlgHtI-axTCvGAXbmuiZ6XABQSQN2YAvfcn0ztr66JqpP24QIZV4xk_ZfvmIHMwRzal9iVY8Zx30SNC-2zUTVR7dOKjrSWn5NJrEOwGQCVZiLvcm1T0G2ItUIQ=s2048" id="196" name="Google Shape;196;p4"/>
          <p:cNvPicPr preferRelativeResize="0"/>
          <p:nvPr/>
        </p:nvPicPr>
        <p:blipFill rotWithShape="1">
          <a:blip r:embed="rId3">
            <a:alphaModFix/>
          </a:blip>
          <a:srcRect b="0" l="0" r="0" t="0"/>
          <a:stretch/>
        </p:blipFill>
        <p:spPr>
          <a:xfrm>
            <a:off x="804172" y="393192"/>
            <a:ext cx="7647324" cy="46451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B40C"/>
        </a:solidFill>
      </p:bgPr>
    </p:bg>
    <p:spTree>
      <p:nvGrpSpPr>
        <p:cNvPr id="200" name="Shape 200"/>
        <p:cNvGrpSpPr/>
        <p:nvPr/>
      </p:nvGrpSpPr>
      <p:grpSpPr>
        <a:xfrm>
          <a:off x="0" y="0"/>
          <a:ext cx="0" cy="0"/>
          <a:chOff x="0" y="0"/>
          <a:chExt cx="0" cy="0"/>
        </a:xfrm>
      </p:grpSpPr>
      <p:pic>
        <p:nvPicPr>
          <p:cNvPr id="201" name="Google Shape;201;p5"/>
          <p:cNvPicPr preferRelativeResize="0"/>
          <p:nvPr/>
        </p:nvPicPr>
        <p:blipFill>
          <a:blip r:embed="rId3">
            <a:alphaModFix/>
          </a:blip>
          <a:stretch>
            <a:fillRect/>
          </a:stretch>
        </p:blipFill>
        <p:spPr>
          <a:xfrm>
            <a:off x="6399050" y="433800"/>
            <a:ext cx="2219868" cy="2382125"/>
          </a:xfrm>
          <a:prstGeom prst="rect">
            <a:avLst/>
          </a:prstGeom>
          <a:noFill/>
          <a:ln>
            <a:noFill/>
          </a:ln>
        </p:spPr>
      </p:pic>
      <p:pic>
        <p:nvPicPr>
          <p:cNvPr id="202" name="Google Shape;202;p5"/>
          <p:cNvPicPr preferRelativeResize="0"/>
          <p:nvPr/>
        </p:nvPicPr>
        <p:blipFill>
          <a:blip r:embed="rId4">
            <a:alphaModFix/>
          </a:blip>
          <a:stretch>
            <a:fillRect/>
          </a:stretch>
        </p:blipFill>
        <p:spPr>
          <a:xfrm>
            <a:off x="606025" y="2157425"/>
            <a:ext cx="677100" cy="677100"/>
          </a:xfrm>
          <a:prstGeom prst="rect">
            <a:avLst/>
          </a:prstGeom>
          <a:noFill/>
          <a:ln>
            <a:noFill/>
          </a:ln>
        </p:spPr>
      </p:pic>
      <p:sp>
        <p:nvSpPr>
          <p:cNvPr id="203" name="Google Shape;203;p5"/>
          <p:cNvSpPr/>
          <p:nvPr/>
        </p:nvSpPr>
        <p:spPr>
          <a:xfrm>
            <a:off x="400475" y="3377150"/>
            <a:ext cx="3950700" cy="341700"/>
          </a:xfrm>
          <a:prstGeom prst="rect">
            <a:avLst/>
          </a:prstGeom>
          <a:solidFill>
            <a:schemeClr val="lt2"/>
          </a:solidFill>
          <a:ln cap="flat" cmpd="sng" w="9525">
            <a:solidFill>
              <a:srgbClr val="EEB82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4" name="Google Shape;204;p5"/>
          <p:cNvSpPr txBox="1"/>
          <p:nvPr/>
        </p:nvSpPr>
        <p:spPr>
          <a:xfrm>
            <a:off x="334375" y="2854925"/>
            <a:ext cx="4208400" cy="1842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i="0" lang="es-ES" sz="2400" u="none" cap="none" strike="noStrike">
                <a:solidFill>
                  <a:schemeClr val="lt1"/>
                </a:solidFill>
                <a:latin typeface="Lato"/>
                <a:ea typeface="Lato"/>
                <a:cs typeface="Lato"/>
                <a:sym typeface="Lato"/>
              </a:rPr>
              <a:t>LÍNEA BASE DE </a:t>
            </a:r>
            <a:br>
              <a:rPr i="0" lang="es-ES" sz="2400" u="none" cap="none" strike="noStrike">
                <a:solidFill>
                  <a:schemeClr val="lt1"/>
                </a:solidFill>
                <a:latin typeface="Lato"/>
                <a:ea typeface="Lato"/>
                <a:cs typeface="Lato"/>
                <a:sym typeface="Lato"/>
              </a:rPr>
            </a:br>
            <a:r>
              <a:rPr b="0" i="0" lang="es-ES" sz="2400" u="none" cap="none" strike="noStrike">
                <a:solidFill>
                  <a:srgbClr val="EBB40C"/>
                </a:solidFill>
                <a:latin typeface="Lato Black"/>
                <a:ea typeface="Lato Black"/>
                <a:cs typeface="Lato Black"/>
                <a:sym typeface="Lato Black"/>
              </a:rPr>
              <a:t>ADOPCIÓN TECNOLÓGICA</a:t>
            </a:r>
            <a:r>
              <a:rPr b="0" i="0" lang="es-ES" sz="2400" u="none" cap="none" strike="noStrike">
                <a:solidFill>
                  <a:srgbClr val="753BBD"/>
                </a:solidFill>
                <a:latin typeface="Lato Black"/>
                <a:ea typeface="Lato Black"/>
                <a:cs typeface="Lato Black"/>
                <a:sym typeface="Lato Black"/>
              </a:rPr>
              <a:t> </a:t>
            </a:r>
            <a:r>
              <a:rPr i="0" lang="es-ES" sz="2400" u="none" cap="none" strike="noStrike">
                <a:solidFill>
                  <a:schemeClr val="lt1"/>
                </a:solidFill>
                <a:latin typeface="Lato"/>
                <a:ea typeface="Lato"/>
                <a:cs typeface="Lato"/>
                <a:sym typeface="Lato"/>
              </a:rPr>
              <a:t>EN EMPRESAS DE LOGÍSTICA URBANA</a:t>
            </a:r>
            <a:endParaRPr i="0" sz="2400" u="none" cap="none" strike="noStrike">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C3DB5"/>
        </a:solidFill>
      </p:bgPr>
    </p:bg>
    <p:spTree>
      <p:nvGrpSpPr>
        <p:cNvPr id="208" name="Shape 208"/>
        <p:cNvGrpSpPr/>
        <p:nvPr/>
      </p:nvGrpSpPr>
      <p:grpSpPr>
        <a:xfrm>
          <a:off x="0" y="0"/>
          <a:ext cx="0" cy="0"/>
          <a:chOff x="0" y="0"/>
          <a:chExt cx="0" cy="0"/>
        </a:xfrm>
      </p:grpSpPr>
      <p:sp>
        <p:nvSpPr>
          <p:cNvPr id="209" name="Google Shape;209;p6"/>
          <p:cNvSpPr txBox="1"/>
          <p:nvPr/>
        </p:nvSpPr>
        <p:spPr>
          <a:xfrm>
            <a:off x="2085274" y="2589325"/>
            <a:ext cx="4641300" cy="831000"/>
          </a:xfrm>
          <a:prstGeom prst="rect">
            <a:avLst/>
          </a:prstGeom>
          <a:noFill/>
          <a:ln>
            <a:noFill/>
          </a:ln>
        </p:spPr>
        <p:txBody>
          <a:bodyPr anchorCtr="0" anchor="t" bIns="45700" lIns="45700" spcFirstLastPara="1" rIns="45700" wrap="square" tIns="45700">
            <a:spAutoFit/>
          </a:bodyPr>
          <a:lstStyle/>
          <a:p>
            <a:pPr indent="0" lvl="0" marL="457200" marR="0" rtl="0" algn="ctr">
              <a:lnSpc>
                <a:spcPct val="100000"/>
              </a:lnSpc>
              <a:spcBef>
                <a:spcPts val="0"/>
              </a:spcBef>
              <a:spcAft>
                <a:spcPts val="0"/>
              </a:spcAft>
              <a:buNone/>
            </a:pPr>
            <a:r>
              <a:rPr b="0" i="0" lang="es-ES" sz="1600" u="none" cap="none" strike="noStrike">
                <a:solidFill>
                  <a:schemeClr val="lt1"/>
                </a:solidFill>
                <a:latin typeface="Arial"/>
                <a:ea typeface="Arial"/>
                <a:cs typeface="Arial"/>
                <a:sym typeface="Arial"/>
              </a:rPr>
              <a:t>Establecer una línea base de la adopción tecnológica para las empresas asociadas a la logística urbana a nivel nacional</a:t>
            </a:r>
            <a:endParaRPr/>
          </a:p>
        </p:txBody>
      </p:sp>
      <p:pic>
        <p:nvPicPr>
          <p:cNvPr id="210" name="Google Shape;210;p6"/>
          <p:cNvPicPr preferRelativeResize="0"/>
          <p:nvPr/>
        </p:nvPicPr>
        <p:blipFill rotWithShape="1">
          <a:blip r:embed="rId3">
            <a:alphaModFix/>
          </a:blip>
          <a:srcRect b="0" l="0" r="0" t="0"/>
          <a:stretch/>
        </p:blipFill>
        <p:spPr>
          <a:xfrm>
            <a:off x="5682525" y="-1597925"/>
            <a:ext cx="4350351" cy="4350351"/>
          </a:xfrm>
          <a:prstGeom prst="rect">
            <a:avLst/>
          </a:prstGeom>
          <a:noFill/>
          <a:ln>
            <a:noFill/>
          </a:ln>
        </p:spPr>
      </p:pic>
      <p:pic>
        <p:nvPicPr>
          <p:cNvPr id="211" name="Google Shape;211;p6"/>
          <p:cNvPicPr preferRelativeResize="0"/>
          <p:nvPr/>
        </p:nvPicPr>
        <p:blipFill rotWithShape="1">
          <a:blip r:embed="rId4">
            <a:alphaModFix/>
          </a:blip>
          <a:srcRect b="0" l="0" r="0" t="0"/>
          <a:stretch/>
        </p:blipFill>
        <p:spPr>
          <a:xfrm>
            <a:off x="1185999" y="2350801"/>
            <a:ext cx="1356475" cy="1356475"/>
          </a:xfrm>
          <a:prstGeom prst="rect">
            <a:avLst/>
          </a:prstGeom>
          <a:noFill/>
          <a:ln>
            <a:noFill/>
          </a:ln>
        </p:spPr>
      </p:pic>
      <p:sp>
        <p:nvSpPr>
          <p:cNvPr id="212" name="Google Shape;212;p6"/>
          <p:cNvSpPr txBox="1"/>
          <p:nvPr/>
        </p:nvSpPr>
        <p:spPr>
          <a:xfrm>
            <a:off x="2466274" y="2070275"/>
            <a:ext cx="41841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0" i="0" lang="es-ES" sz="2400" u="none" cap="none" strike="noStrike">
                <a:solidFill>
                  <a:srgbClr val="FFFFFF"/>
                </a:solidFill>
                <a:latin typeface="Lato Black"/>
                <a:ea typeface="Lato Black"/>
                <a:cs typeface="Lato Black"/>
                <a:sym typeface="Lato Black"/>
              </a:rPr>
              <a:t>Objetivo:</a:t>
            </a:r>
            <a:endParaRPr b="0" i="0" sz="2400" u="none" cap="none" strike="noStrike">
              <a:solidFill>
                <a:srgbClr val="FFFFFF"/>
              </a:solidFill>
              <a:latin typeface="Lato Black"/>
              <a:ea typeface="Lato Black"/>
              <a:cs typeface="Lato Black"/>
              <a:sym typeface="Lato Black"/>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7"/>
          <p:cNvSpPr/>
          <p:nvPr/>
        </p:nvSpPr>
        <p:spPr>
          <a:xfrm rot="10800000">
            <a:off x="552025" y="3893425"/>
            <a:ext cx="7600200" cy="803400"/>
          </a:xfrm>
          <a:prstGeom prst="wedgeRoundRectCallout">
            <a:avLst>
              <a:gd fmla="val -20833" name="adj1"/>
              <a:gd fmla="val 62500" name="adj2"/>
              <a:gd fmla="val 0" name="adj3"/>
            </a:avLst>
          </a:prstGeom>
          <a:solidFill>
            <a:srgbClr val="EFEFE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8" name="Google Shape;218;p7"/>
          <p:cNvSpPr/>
          <p:nvPr/>
        </p:nvSpPr>
        <p:spPr>
          <a:xfrm>
            <a:off x="552025" y="910499"/>
            <a:ext cx="2467800" cy="227400"/>
          </a:xfrm>
          <a:prstGeom prst="rect">
            <a:avLst/>
          </a:prstGeom>
          <a:solidFill>
            <a:srgbClr val="6C3DB5"/>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19" name="Google Shape;219;p7"/>
          <p:cNvPicPr preferRelativeResize="0"/>
          <p:nvPr/>
        </p:nvPicPr>
        <p:blipFill rotWithShape="1">
          <a:blip r:embed="rId3">
            <a:alphaModFix/>
          </a:blip>
          <a:srcRect b="0" l="0" r="0" t="0"/>
          <a:stretch/>
        </p:blipFill>
        <p:spPr>
          <a:xfrm>
            <a:off x="8347914" y="4463970"/>
            <a:ext cx="571500" cy="558300"/>
          </a:xfrm>
          <a:prstGeom prst="rect">
            <a:avLst/>
          </a:prstGeom>
          <a:noFill/>
          <a:ln>
            <a:noFill/>
          </a:ln>
        </p:spPr>
      </p:pic>
      <p:sp>
        <p:nvSpPr>
          <p:cNvPr id="220" name="Google Shape;220;p7"/>
          <p:cNvSpPr txBox="1"/>
          <p:nvPr/>
        </p:nvSpPr>
        <p:spPr>
          <a:xfrm>
            <a:off x="489851" y="1914900"/>
            <a:ext cx="3546900" cy="1000500"/>
          </a:xfrm>
          <a:prstGeom prst="rect">
            <a:avLst/>
          </a:prstGeom>
          <a:noFill/>
          <a:ln>
            <a:noFill/>
          </a:ln>
        </p:spPr>
        <p:txBody>
          <a:bodyPr anchorCtr="0" anchor="t" bIns="68550" lIns="68550" spcFirstLastPara="1" rIns="68550" wrap="square" tIns="68550">
            <a:spAutoFit/>
          </a:bodyPr>
          <a:lstStyle/>
          <a:p>
            <a:pPr indent="0" lvl="0" marL="0" marR="0" rtl="0" algn="l">
              <a:lnSpc>
                <a:spcPct val="100000"/>
              </a:lnSpc>
              <a:spcBef>
                <a:spcPts val="0"/>
              </a:spcBef>
              <a:spcAft>
                <a:spcPts val="0"/>
              </a:spcAft>
              <a:buNone/>
            </a:pPr>
            <a:r>
              <a:rPr b="1" i="0" lang="es-ES" sz="1400" u="none" cap="none" strike="noStrike">
                <a:solidFill>
                  <a:srgbClr val="3F3F3F"/>
                </a:solidFill>
              </a:rPr>
              <a:t>Primer estudio que se realiza para conocer el nivel de adopción tecnológica en empresas que realizan logística urbana, encontrándose:</a:t>
            </a:r>
            <a:endParaRPr i="0" sz="1400" u="none" cap="none" strike="noStrike">
              <a:solidFill>
                <a:srgbClr val="3F3F3F"/>
              </a:solidFill>
            </a:endParaRPr>
          </a:p>
        </p:txBody>
      </p:sp>
      <p:sp>
        <p:nvSpPr>
          <p:cNvPr id="221" name="Google Shape;221;p7"/>
          <p:cNvSpPr/>
          <p:nvPr/>
        </p:nvSpPr>
        <p:spPr>
          <a:xfrm>
            <a:off x="552025" y="4053775"/>
            <a:ext cx="7600200" cy="482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i="0" lang="es-ES" sz="1200" u="none" cap="none" strike="noStrike">
                <a:solidFill>
                  <a:srgbClr val="3F3F3F"/>
                </a:solidFill>
              </a:rPr>
              <a:t>De acuerdo con los resultados obtenidos, además se evidenció que existe una relación entre la adopción tecnológica y el tamaño de la empresa, ya que grandes empresas presentaron un mayor nivel. </a:t>
            </a:r>
            <a:endParaRPr i="0" sz="1200" u="none" cap="none" strike="noStrike">
              <a:solidFill>
                <a:srgbClr val="3F3F3F"/>
              </a:solidFill>
            </a:endParaRPr>
          </a:p>
        </p:txBody>
      </p:sp>
      <p:sp>
        <p:nvSpPr>
          <p:cNvPr id="222" name="Google Shape;222;p7"/>
          <p:cNvSpPr txBox="1"/>
          <p:nvPr/>
        </p:nvSpPr>
        <p:spPr>
          <a:xfrm>
            <a:off x="466000" y="544224"/>
            <a:ext cx="2629500" cy="1000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es-ES" sz="1500" u="none" cap="none" strike="noStrike">
                <a:solidFill>
                  <a:srgbClr val="6C3DB5"/>
                </a:solidFill>
                <a:latin typeface="Lato Black"/>
                <a:ea typeface="Lato Black"/>
                <a:cs typeface="Lato Black"/>
                <a:sym typeface="Lato Black"/>
              </a:rPr>
              <a:t>LÍNEA BASE DE </a:t>
            </a:r>
            <a:br>
              <a:rPr b="0" i="0" lang="es-ES" sz="1500" u="none" cap="none" strike="noStrike">
                <a:solidFill>
                  <a:srgbClr val="6C3DB5"/>
                </a:solidFill>
                <a:latin typeface="Lato Black"/>
                <a:ea typeface="Lato Black"/>
                <a:cs typeface="Lato Black"/>
                <a:sym typeface="Lato Black"/>
              </a:rPr>
            </a:br>
            <a:r>
              <a:rPr b="0" i="0" lang="es-ES" sz="1500" u="none" cap="none" strike="noStrike">
                <a:solidFill>
                  <a:schemeClr val="lt1"/>
                </a:solidFill>
                <a:latin typeface="Lato Black"/>
                <a:ea typeface="Lato Black"/>
                <a:cs typeface="Lato Black"/>
                <a:sym typeface="Lato Black"/>
              </a:rPr>
              <a:t>ADOPCIÓN TECNOLÓGICA </a:t>
            </a:r>
            <a:r>
              <a:rPr b="0" i="0" lang="es-ES" sz="1500" u="none" cap="none" strike="noStrike">
                <a:solidFill>
                  <a:srgbClr val="6C3DB5"/>
                </a:solidFill>
                <a:latin typeface="Lato Black"/>
                <a:ea typeface="Lato Black"/>
                <a:cs typeface="Lato Black"/>
                <a:sym typeface="Lato Black"/>
              </a:rPr>
              <a:t>EN EMPRESAS DE LOGÍSTICA URBANA</a:t>
            </a:r>
            <a:endParaRPr b="0" i="0" sz="1500" u="none" cap="none" strike="noStrike">
              <a:solidFill>
                <a:srgbClr val="6C3DB5"/>
              </a:solidFill>
              <a:latin typeface="Lato Black"/>
              <a:ea typeface="Lato Black"/>
              <a:cs typeface="Lato Black"/>
              <a:sym typeface="Lato Black"/>
            </a:endParaRPr>
          </a:p>
        </p:txBody>
      </p:sp>
      <p:pic>
        <p:nvPicPr>
          <p:cNvPr id="223" name="Google Shape;223;p7"/>
          <p:cNvPicPr preferRelativeResize="0"/>
          <p:nvPr/>
        </p:nvPicPr>
        <p:blipFill>
          <a:blip r:embed="rId4">
            <a:alphaModFix/>
          </a:blip>
          <a:stretch>
            <a:fillRect/>
          </a:stretch>
        </p:blipFill>
        <p:spPr>
          <a:xfrm flipH="1">
            <a:off x="4695250" y="390900"/>
            <a:ext cx="2748550" cy="2759250"/>
          </a:xfrm>
          <a:prstGeom prst="rect">
            <a:avLst/>
          </a:prstGeom>
          <a:noFill/>
          <a:ln>
            <a:noFill/>
          </a:ln>
        </p:spPr>
      </p:pic>
      <p:sp>
        <p:nvSpPr>
          <p:cNvPr id="224" name="Google Shape;224;p7"/>
          <p:cNvSpPr txBox="1"/>
          <p:nvPr/>
        </p:nvSpPr>
        <p:spPr>
          <a:xfrm>
            <a:off x="5318800" y="1908400"/>
            <a:ext cx="2066100" cy="1108200"/>
          </a:xfrm>
          <a:prstGeom prst="rect">
            <a:avLst/>
          </a:prstGeom>
          <a:noFill/>
          <a:ln>
            <a:noFill/>
          </a:ln>
        </p:spPr>
        <p:txBody>
          <a:bodyPr anchorCtr="0" anchor="t" bIns="68550" lIns="68550" spcFirstLastPara="1" rIns="68550" wrap="square" tIns="68550">
            <a:spAutoFit/>
          </a:bodyPr>
          <a:lstStyle/>
          <a:p>
            <a:pPr indent="0" lvl="0" marL="0" marR="0" rtl="0" algn="l">
              <a:lnSpc>
                <a:spcPct val="90000"/>
              </a:lnSpc>
              <a:spcBef>
                <a:spcPts val="0"/>
              </a:spcBef>
              <a:spcAft>
                <a:spcPts val="0"/>
              </a:spcAft>
              <a:buNone/>
            </a:pPr>
            <a:r>
              <a:rPr b="1" i="0" lang="es-ES" sz="7000" u="none" cap="none" strike="noStrike">
                <a:solidFill>
                  <a:schemeClr val="lt1"/>
                </a:solidFill>
                <a:latin typeface="Helvetica Neue"/>
                <a:ea typeface="Helvetica Neue"/>
                <a:cs typeface="Helvetica Neue"/>
                <a:sym typeface="Helvetica Neue"/>
              </a:rPr>
              <a:t>75</a:t>
            </a:r>
            <a:r>
              <a:rPr b="0" i="0" lang="es-ES" sz="4500" u="none" cap="none" strike="noStrike">
                <a:solidFill>
                  <a:schemeClr val="lt1"/>
                </a:solidFill>
                <a:latin typeface="Helvetica Neue"/>
                <a:ea typeface="Helvetica Neue"/>
                <a:cs typeface="Helvetica Neue"/>
                <a:sym typeface="Helvetica Neue"/>
              </a:rPr>
              <a:t>%</a:t>
            </a:r>
            <a:endParaRPr b="0" i="0" sz="4500" u="none" cap="none" strike="noStrike">
              <a:solidFill>
                <a:schemeClr val="lt1"/>
              </a:solidFill>
              <a:latin typeface="Helvetica Neue"/>
              <a:ea typeface="Helvetica Neue"/>
              <a:cs typeface="Helvetica Neue"/>
              <a:sym typeface="Helvetica Neue"/>
            </a:endParaRPr>
          </a:p>
        </p:txBody>
      </p:sp>
      <p:sp>
        <p:nvSpPr>
          <p:cNvPr id="225" name="Google Shape;225;p7"/>
          <p:cNvSpPr txBox="1"/>
          <p:nvPr/>
        </p:nvSpPr>
        <p:spPr>
          <a:xfrm>
            <a:off x="5772197" y="3029533"/>
            <a:ext cx="2308800" cy="720300"/>
          </a:xfrm>
          <a:prstGeom prst="rect">
            <a:avLst/>
          </a:prstGeom>
          <a:noFill/>
          <a:ln>
            <a:noFill/>
          </a:ln>
        </p:spPr>
        <p:txBody>
          <a:bodyPr anchorCtr="0" anchor="t" bIns="68550" lIns="68550" spcFirstLastPara="1" rIns="68550" wrap="square" tIns="68550">
            <a:spAutoFit/>
          </a:bodyPr>
          <a:lstStyle/>
          <a:p>
            <a:pPr indent="0" lvl="0" marL="171450" marR="0" rtl="0" algn="r">
              <a:lnSpc>
                <a:spcPct val="90000"/>
              </a:lnSpc>
              <a:spcBef>
                <a:spcPts val="0"/>
              </a:spcBef>
              <a:spcAft>
                <a:spcPts val="0"/>
              </a:spcAft>
              <a:buNone/>
            </a:pPr>
            <a:r>
              <a:rPr i="0" lang="es-ES" u="none" cap="none" strike="noStrike">
                <a:solidFill>
                  <a:srgbClr val="3F3F3F"/>
                </a:solidFill>
              </a:rPr>
              <a:t>de ellas emplean herramientas o programas informáticos</a:t>
            </a:r>
            <a:endParaRPr i="0" u="none" cap="none" strike="noStrike">
              <a:solidFill>
                <a:srgbClr val="3F3F3F"/>
              </a:solidFill>
            </a:endParaRPr>
          </a:p>
        </p:txBody>
      </p:sp>
      <p:sp>
        <p:nvSpPr>
          <p:cNvPr id="226" name="Google Shape;226;p7"/>
          <p:cNvSpPr/>
          <p:nvPr/>
        </p:nvSpPr>
        <p:spPr>
          <a:xfrm>
            <a:off x="5865675" y="2815082"/>
            <a:ext cx="616950" cy="369398"/>
          </a:xfrm>
          <a:custGeom>
            <a:rect b="b" l="l" r="r" t="t"/>
            <a:pathLst>
              <a:path extrusionOk="0" h="12556" w="24678">
                <a:moveTo>
                  <a:pt x="0" y="0"/>
                </a:moveTo>
                <a:cubicBezTo>
                  <a:pt x="4128" y="8255"/>
                  <a:pt x="15448" y="12556"/>
                  <a:pt x="24678" y="12556"/>
                </a:cubicBezTo>
              </a:path>
            </a:pathLst>
          </a:custGeom>
          <a:noFill/>
          <a:ln cap="flat" cmpd="sng" w="9525">
            <a:solidFill>
              <a:schemeClr val="dk1"/>
            </a:solidFill>
            <a:prstDash val="solid"/>
            <a:round/>
            <a:headEnd len="med" w="med" type="none"/>
            <a:tailEnd len="med" w="med" type="triangle"/>
          </a:ln>
        </p:spPr>
      </p:sp>
      <p:pic>
        <p:nvPicPr>
          <p:cNvPr id="227" name="Google Shape;227;p7"/>
          <p:cNvPicPr preferRelativeResize="0"/>
          <p:nvPr/>
        </p:nvPicPr>
        <p:blipFill>
          <a:blip r:embed="rId5">
            <a:alphaModFix/>
          </a:blip>
          <a:stretch>
            <a:fillRect/>
          </a:stretch>
        </p:blipFill>
        <p:spPr>
          <a:xfrm flipH="1">
            <a:off x="4874099" y="575698"/>
            <a:ext cx="1032125" cy="1032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8"/>
          <p:cNvPicPr preferRelativeResize="0"/>
          <p:nvPr/>
        </p:nvPicPr>
        <p:blipFill>
          <a:blip r:embed="rId3">
            <a:alphaModFix/>
          </a:blip>
          <a:stretch>
            <a:fillRect/>
          </a:stretch>
        </p:blipFill>
        <p:spPr>
          <a:xfrm>
            <a:off x="5690752" y="893300"/>
            <a:ext cx="1114425" cy="2238375"/>
          </a:xfrm>
          <a:prstGeom prst="rect">
            <a:avLst/>
          </a:prstGeom>
          <a:noFill/>
          <a:ln>
            <a:noFill/>
          </a:ln>
        </p:spPr>
      </p:pic>
      <p:pic>
        <p:nvPicPr>
          <p:cNvPr id="233" name="Google Shape;233;p8"/>
          <p:cNvPicPr preferRelativeResize="0"/>
          <p:nvPr/>
        </p:nvPicPr>
        <p:blipFill>
          <a:blip r:embed="rId4">
            <a:alphaModFix/>
          </a:blip>
          <a:stretch>
            <a:fillRect/>
          </a:stretch>
        </p:blipFill>
        <p:spPr>
          <a:xfrm>
            <a:off x="6512051" y="894674"/>
            <a:ext cx="1438275" cy="2276475"/>
          </a:xfrm>
          <a:prstGeom prst="rect">
            <a:avLst/>
          </a:prstGeom>
          <a:noFill/>
          <a:ln>
            <a:noFill/>
          </a:ln>
        </p:spPr>
      </p:pic>
      <p:sp>
        <p:nvSpPr>
          <p:cNvPr id="234" name="Google Shape;234;p8"/>
          <p:cNvSpPr txBox="1"/>
          <p:nvPr/>
        </p:nvSpPr>
        <p:spPr>
          <a:xfrm>
            <a:off x="444653" y="964952"/>
            <a:ext cx="2729100" cy="74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s-ES" sz="2000" u="none" cap="none" strike="noStrike">
                <a:solidFill>
                  <a:srgbClr val="595959"/>
                </a:solidFill>
              </a:rPr>
              <a:t>CARACTERIZACIÓN DE LA MUESTRA</a:t>
            </a:r>
            <a:endParaRPr b="1" i="0" sz="2000" u="none" cap="none" strike="noStrike">
              <a:solidFill>
                <a:srgbClr val="595959"/>
              </a:solidFill>
            </a:endParaRPr>
          </a:p>
        </p:txBody>
      </p:sp>
      <p:sp>
        <p:nvSpPr>
          <p:cNvPr id="235" name="Google Shape;235;p8"/>
          <p:cNvSpPr/>
          <p:nvPr/>
        </p:nvSpPr>
        <p:spPr>
          <a:xfrm>
            <a:off x="466475" y="3662627"/>
            <a:ext cx="3202800" cy="27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ES" sz="1200" u="none" cap="none" strike="noStrike">
                <a:solidFill>
                  <a:srgbClr val="3F3F3F"/>
                </a:solidFill>
                <a:latin typeface="Arial"/>
                <a:ea typeface="Arial"/>
                <a:cs typeface="Arial"/>
                <a:sym typeface="Arial"/>
              </a:rPr>
              <a:t>Distribución diversa en tamaño empresarial: </a:t>
            </a:r>
            <a:endParaRPr b="0" i="0" sz="1200" u="none" cap="none" strike="noStrike">
              <a:solidFill>
                <a:srgbClr val="3F3F3F"/>
              </a:solidFill>
              <a:latin typeface="Arial"/>
              <a:ea typeface="Arial"/>
              <a:cs typeface="Arial"/>
              <a:sym typeface="Arial"/>
            </a:endParaRPr>
          </a:p>
        </p:txBody>
      </p:sp>
      <p:sp>
        <p:nvSpPr>
          <p:cNvPr id="236" name="Google Shape;236;p8"/>
          <p:cNvSpPr txBox="1"/>
          <p:nvPr/>
        </p:nvSpPr>
        <p:spPr>
          <a:xfrm>
            <a:off x="7645228" y="308230"/>
            <a:ext cx="927300" cy="623400"/>
          </a:xfrm>
          <a:prstGeom prst="rect">
            <a:avLst/>
          </a:prstGeom>
          <a:noFill/>
          <a:ln>
            <a:noFill/>
          </a:ln>
        </p:spPr>
        <p:txBody>
          <a:bodyPr anchorCtr="0" anchor="t" bIns="68550" lIns="68550" spcFirstLastPara="1" rIns="68550" wrap="square" tIns="68550">
            <a:spAutoFit/>
          </a:bodyPr>
          <a:lstStyle/>
          <a:p>
            <a:pPr indent="0" lvl="0" marL="0" marR="0" rtl="0" algn="l">
              <a:lnSpc>
                <a:spcPct val="90000"/>
              </a:lnSpc>
              <a:spcBef>
                <a:spcPts val="0"/>
              </a:spcBef>
              <a:spcAft>
                <a:spcPts val="0"/>
              </a:spcAft>
              <a:buNone/>
            </a:pPr>
            <a:r>
              <a:rPr b="1" i="0" lang="es-ES" sz="3500" u="none" cap="none" strike="noStrike">
                <a:solidFill>
                  <a:srgbClr val="7030A0"/>
                </a:solidFill>
              </a:rPr>
              <a:t>54</a:t>
            </a:r>
            <a:r>
              <a:rPr i="0" lang="es-ES" sz="2500" u="none" cap="none" strike="noStrike">
                <a:solidFill>
                  <a:srgbClr val="7030A0"/>
                </a:solidFill>
              </a:rPr>
              <a:t>%</a:t>
            </a:r>
            <a:endParaRPr i="0" sz="2500" u="none" cap="none" strike="noStrike">
              <a:solidFill>
                <a:srgbClr val="7030A0"/>
              </a:solidFill>
            </a:endParaRPr>
          </a:p>
        </p:txBody>
      </p:sp>
      <p:sp>
        <p:nvSpPr>
          <p:cNvPr id="237" name="Google Shape;237;p8"/>
          <p:cNvSpPr txBox="1"/>
          <p:nvPr/>
        </p:nvSpPr>
        <p:spPr>
          <a:xfrm>
            <a:off x="4522883" y="1970907"/>
            <a:ext cx="1845000" cy="623400"/>
          </a:xfrm>
          <a:prstGeom prst="rect">
            <a:avLst/>
          </a:prstGeom>
          <a:noFill/>
          <a:ln>
            <a:noFill/>
          </a:ln>
        </p:spPr>
        <p:txBody>
          <a:bodyPr anchorCtr="0" anchor="t" bIns="68550" lIns="68550" spcFirstLastPara="1" rIns="68550" wrap="square" tIns="68550">
            <a:spAutoFit/>
          </a:bodyPr>
          <a:lstStyle/>
          <a:p>
            <a:pPr indent="0" lvl="0" marL="0" marR="0" rtl="0" algn="l">
              <a:lnSpc>
                <a:spcPct val="90000"/>
              </a:lnSpc>
              <a:spcBef>
                <a:spcPts val="0"/>
              </a:spcBef>
              <a:spcAft>
                <a:spcPts val="0"/>
              </a:spcAft>
              <a:buNone/>
            </a:pPr>
            <a:r>
              <a:rPr b="1" i="0" lang="es-ES" sz="3500" u="none" cap="none" strike="noStrike">
                <a:solidFill>
                  <a:srgbClr val="EBB40C"/>
                </a:solidFill>
              </a:rPr>
              <a:t>46</a:t>
            </a:r>
            <a:r>
              <a:rPr i="0" lang="es-ES" sz="2500" u="none" cap="none" strike="noStrike">
                <a:solidFill>
                  <a:srgbClr val="EBB40C"/>
                </a:solidFill>
              </a:rPr>
              <a:t>%</a:t>
            </a:r>
            <a:endParaRPr i="0" sz="2500" u="none" cap="none" strike="noStrike">
              <a:solidFill>
                <a:srgbClr val="EBB40C"/>
              </a:solidFill>
            </a:endParaRPr>
          </a:p>
        </p:txBody>
      </p:sp>
      <p:sp>
        <p:nvSpPr>
          <p:cNvPr id="238" name="Google Shape;238;p8"/>
          <p:cNvSpPr/>
          <p:nvPr/>
        </p:nvSpPr>
        <p:spPr>
          <a:xfrm>
            <a:off x="4410101" y="4041467"/>
            <a:ext cx="3664200" cy="646200"/>
          </a:xfrm>
          <a:prstGeom prst="rect">
            <a:avLst/>
          </a:prstGeom>
          <a:noFill/>
          <a:ln>
            <a:noFill/>
          </a:ln>
        </p:spPr>
        <p:txBody>
          <a:bodyPr anchorCtr="0" anchor="t" bIns="45700" lIns="91425" spcFirstLastPara="1" rIns="91425" wrap="square" tIns="45700">
            <a:spAutoFit/>
          </a:bodyPr>
          <a:lstStyle/>
          <a:p>
            <a:pPr indent="-304800" lvl="0" marL="457200" marR="0" rtl="0" algn="l">
              <a:lnSpc>
                <a:spcPct val="100000"/>
              </a:lnSpc>
              <a:spcBef>
                <a:spcPts val="0"/>
              </a:spcBef>
              <a:spcAft>
                <a:spcPts val="0"/>
              </a:spcAft>
              <a:buClr>
                <a:srgbClr val="3F3F3F"/>
              </a:buClr>
              <a:buSzPts val="1200"/>
              <a:buFont typeface="Arial"/>
              <a:buChar char="●"/>
            </a:pPr>
            <a:r>
              <a:rPr b="1" i="0" lang="es-ES" sz="1200" u="none" cap="none" strike="noStrike">
                <a:solidFill>
                  <a:srgbClr val="EBB40C"/>
                </a:solidFill>
              </a:rPr>
              <a:t>32%</a:t>
            </a:r>
            <a:r>
              <a:rPr b="0" i="0" lang="es-ES" sz="1200" u="none" cap="none" strike="noStrike">
                <a:solidFill>
                  <a:srgbClr val="3F3F3F"/>
                </a:solidFill>
                <a:latin typeface="Arial"/>
                <a:ea typeface="Arial"/>
                <a:cs typeface="Arial"/>
                <a:sym typeface="Arial"/>
              </a:rPr>
              <a:t> opera exclusivamente en regiones</a:t>
            </a:r>
            <a:endParaRPr sz="1200">
              <a:solidFill>
                <a:srgbClr val="3F3F3F"/>
              </a:solidFill>
            </a:endParaRPr>
          </a:p>
          <a:p>
            <a:pPr indent="-304800" lvl="0" marL="457200" marR="0" rtl="0" algn="l">
              <a:lnSpc>
                <a:spcPct val="100000"/>
              </a:lnSpc>
              <a:spcBef>
                <a:spcPts val="0"/>
              </a:spcBef>
              <a:spcAft>
                <a:spcPts val="0"/>
              </a:spcAft>
              <a:buClr>
                <a:srgbClr val="3F3F3F"/>
              </a:buClr>
              <a:buSzPts val="1200"/>
              <a:buFont typeface="Arial"/>
              <a:buChar char="●"/>
            </a:pPr>
            <a:r>
              <a:rPr b="1" i="0" lang="es-ES" sz="1200" u="none" cap="none" strike="noStrike">
                <a:solidFill>
                  <a:srgbClr val="EBB40C"/>
                </a:solidFill>
              </a:rPr>
              <a:t>19% </a:t>
            </a:r>
            <a:r>
              <a:rPr b="0" i="0" lang="es-ES" sz="1200" u="none" cap="none" strike="noStrike">
                <a:solidFill>
                  <a:srgbClr val="3F3F3F"/>
                </a:solidFill>
                <a:latin typeface="Arial"/>
                <a:ea typeface="Arial"/>
                <a:cs typeface="Arial"/>
                <a:sym typeface="Arial"/>
              </a:rPr>
              <a:t>solo en la región metropolitana, y </a:t>
            </a:r>
            <a:endParaRPr b="0" i="0" sz="1200" u="none" cap="none" strike="noStrike">
              <a:solidFill>
                <a:srgbClr val="3F3F3F"/>
              </a:solidFill>
              <a:latin typeface="Arial"/>
              <a:ea typeface="Arial"/>
              <a:cs typeface="Arial"/>
              <a:sym typeface="Arial"/>
            </a:endParaRPr>
          </a:p>
          <a:p>
            <a:pPr indent="-304800" lvl="0" marL="457200" marR="0" rtl="0" algn="l">
              <a:lnSpc>
                <a:spcPct val="100000"/>
              </a:lnSpc>
              <a:spcBef>
                <a:spcPts val="0"/>
              </a:spcBef>
              <a:spcAft>
                <a:spcPts val="0"/>
              </a:spcAft>
              <a:buClr>
                <a:srgbClr val="3F3F3F"/>
              </a:buClr>
              <a:buSzPts val="1200"/>
              <a:buFont typeface="Arial"/>
              <a:buChar char="●"/>
            </a:pPr>
            <a:r>
              <a:rPr b="1" i="0" lang="es-ES" sz="1200" u="none" cap="none" strike="noStrike">
                <a:solidFill>
                  <a:srgbClr val="EBB40C"/>
                </a:solidFill>
              </a:rPr>
              <a:t>49% </a:t>
            </a:r>
            <a:r>
              <a:rPr b="0" i="0" lang="es-ES" sz="1200" u="none" cap="none" strike="noStrike">
                <a:solidFill>
                  <a:srgbClr val="3F3F3F"/>
                </a:solidFill>
                <a:latin typeface="Arial"/>
                <a:ea typeface="Arial"/>
                <a:cs typeface="Arial"/>
                <a:sym typeface="Arial"/>
              </a:rPr>
              <a:t>en ambas</a:t>
            </a:r>
            <a:endParaRPr b="0" i="0" sz="1200" u="none" cap="none" strike="noStrike">
              <a:solidFill>
                <a:srgbClr val="3F3F3F"/>
              </a:solidFill>
              <a:latin typeface="Arial"/>
              <a:ea typeface="Arial"/>
              <a:cs typeface="Arial"/>
              <a:sym typeface="Arial"/>
            </a:endParaRPr>
          </a:p>
        </p:txBody>
      </p:sp>
      <p:pic>
        <p:nvPicPr>
          <p:cNvPr id="239" name="Google Shape;239;p8"/>
          <p:cNvPicPr preferRelativeResize="0"/>
          <p:nvPr/>
        </p:nvPicPr>
        <p:blipFill rotWithShape="1">
          <a:blip r:embed="rId5">
            <a:alphaModFix/>
          </a:blip>
          <a:srcRect b="0" l="0" r="0" t="0"/>
          <a:stretch/>
        </p:blipFill>
        <p:spPr>
          <a:xfrm>
            <a:off x="8347914" y="4463970"/>
            <a:ext cx="571500" cy="558300"/>
          </a:xfrm>
          <a:prstGeom prst="rect">
            <a:avLst/>
          </a:prstGeom>
          <a:noFill/>
          <a:ln>
            <a:noFill/>
          </a:ln>
        </p:spPr>
      </p:pic>
      <p:sp>
        <p:nvSpPr>
          <p:cNvPr id="240" name="Google Shape;240;p8"/>
          <p:cNvSpPr txBox="1"/>
          <p:nvPr/>
        </p:nvSpPr>
        <p:spPr>
          <a:xfrm>
            <a:off x="4563830" y="904123"/>
            <a:ext cx="148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a:solidFill>
                  <a:srgbClr val="3F3F3F"/>
                </a:solidFill>
              </a:rPr>
              <a:t>En la muestra:</a:t>
            </a:r>
            <a:endParaRPr>
              <a:solidFill>
                <a:srgbClr val="3F3F3F"/>
              </a:solidFill>
            </a:endParaRPr>
          </a:p>
        </p:txBody>
      </p:sp>
      <p:sp>
        <p:nvSpPr>
          <p:cNvPr id="241" name="Google Shape;241;p8"/>
          <p:cNvSpPr txBox="1"/>
          <p:nvPr/>
        </p:nvSpPr>
        <p:spPr>
          <a:xfrm>
            <a:off x="489850" y="1838700"/>
            <a:ext cx="3664200" cy="1215900"/>
          </a:xfrm>
          <a:prstGeom prst="rect">
            <a:avLst/>
          </a:prstGeom>
          <a:noFill/>
          <a:ln>
            <a:noFill/>
          </a:ln>
        </p:spPr>
        <p:txBody>
          <a:bodyPr anchorCtr="0" anchor="t" bIns="68550" lIns="68550" spcFirstLastPara="1" rIns="68550" wrap="square" tIns="68550">
            <a:spAutoFit/>
          </a:bodyPr>
          <a:lstStyle/>
          <a:p>
            <a:pPr indent="0" lvl="0" marL="0" rtl="0" algn="l">
              <a:spcBef>
                <a:spcPts val="0"/>
              </a:spcBef>
              <a:spcAft>
                <a:spcPts val="0"/>
              </a:spcAft>
              <a:buNone/>
            </a:pPr>
            <a:r>
              <a:rPr b="1" lang="es-ES">
                <a:solidFill>
                  <a:srgbClr val="3F3F3F"/>
                </a:solidFill>
              </a:rPr>
              <a:t>Para comprender la adopción tecnológica en el sector de logística urbana, se encuestó a 100 empresas </a:t>
            </a:r>
            <a:br>
              <a:rPr b="1" lang="es-ES">
                <a:solidFill>
                  <a:srgbClr val="3F3F3F"/>
                </a:solidFill>
              </a:rPr>
            </a:br>
            <a:r>
              <a:rPr b="1" lang="es-ES">
                <a:solidFill>
                  <a:srgbClr val="3F3F3F"/>
                </a:solidFill>
              </a:rPr>
              <a:t>del rubro, revelando importantes insights sobre sus prácticas y desafíos.</a:t>
            </a:r>
            <a:endParaRPr b="1">
              <a:solidFill>
                <a:srgbClr val="3F3F3F"/>
              </a:solidFill>
            </a:endParaRPr>
          </a:p>
        </p:txBody>
      </p:sp>
      <p:sp>
        <p:nvSpPr>
          <p:cNvPr id="242" name="Google Shape;242;p8"/>
          <p:cNvSpPr txBox="1"/>
          <p:nvPr/>
        </p:nvSpPr>
        <p:spPr>
          <a:xfrm>
            <a:off x="4343649" y="2476399"/>
            <a:ext cx="1578000" cy="600300"/>
          </a:xfrm>
          <a:prstGeom prst="rect">
            <a:avLst/>
          </a:prstGeom>
          <a:noFill/>
          <a:ln>
            <a:noFill/>
          </a:ln>
        </p:spPr>
        <p:txBody>
          <a:bodyPr anchorCtr="0" anchor="t" bIns="91425" lIns="91425" spcFirstLastPara="1" rIns="91425" wrap="square" tIns="91425">
            <a:spAutoFit/>
          </a:bodyPr>
          <a:lstStyle/>
          <a:p>
            <a:pPr indent="0" lvl="0" marL="171450" rtl="0" algn="l">
              <a:lnSpc>
                <a:spcPct val="90000"/>
              </a:lnSpc>
              <a:spcBef>
                <a:spcPts val="0"/>
              </a:spcBef>
              <a:spcAft>
                <a:spcPts val="0"/>
              </a:spcAft>
              <a:buNone/>
            </a:pPr>
            <a:r>
              <a:rPr b="1" lang="es-ES" sz="1500">
                <a:solidFill>
                  <a:srgbClr val="EBB40C"/>
                </a:solidFill>
              </a:rPr>
              <a:t>Generadores de carga</a:t>
            </a:r>
            <a:endParaRPr b="1" sz="1500">
              <a:solidFill>
                <a:srgbClr val="EBB40C"/>
              </a:solidFill>
            </a:endParaRPr>
          </a:p>
        </p:txBody>
      </p:sp>
      <p:sp>
        <p:nvSpPr>
          <p:cNvPr id="243" name="Google Shape;243;p8"/>
          <p:cNvSpPr txBox="1"/>
          <p:nvPr/>
        </p:nvSpPr>
        <p:spPr>
          <a:xfrm>
            <a:off x="7437730" y="780078"/>
            <a:ext cx="1426500" cy="600300"/>
          </a:xfrm>
          <a:prstGeom prst="rect">
            <a:avLst/>
          </a:prstGeom>
          <a:noFill/>
          <a:ln>
            <a:noFill/>
          </a:ln>
        </p:spPr>
        <p:txBody>
          <a:bodyPr anchorCtr="0" anchor="t" bIns="91425" lIns="91425" spcFirstLastPara="1" rIns="91425" wrap="square" tIns="91425">
            <a:spAutoFit/>
          </a:bodyPr>
          <a:lstStyle/>
          <a:p>
            <a:pPr indent="0" lvl="0" marL="171450" rtl="0" algn="l">
              <a:lnSpc>
                <a:spcPct val="90000"/>
              </a:lnSpc>
              <a:spcBef>
                <a:spcPts val="0"/>
              </a:spcBef>
              <a:spcAft>
                <a:spcPts val="0"/>
              </a:spcAft>
              <a:buNone/>
            </a:pPr>
            <a:r>
              <a:rPr b="1" lang="es-ES" sz="1500">
                <a:solidFill>
                  <a:srgbClr val="7030A0"/>
                </a:solidFill>
              </a:rPr>
              <a:t>Operadores logísticos</a:t>
            </a:r>
            <a:endParaRPr b="1" sz="1500">
              <a:solidFill>
                <a:srgbClr val="7030A0"/>
              </a:solidFill>
            </a:endParaRPr>
          </a:p>
        </p:txBody>
      </p:sp>
      <p:sp>
        <p:nvSpPr>
          <p:cNvPr id="244" name="Google Shape;244;p8"/>
          <p:cNvSpPr txBox="1"/>
          <p:nvPr/>
        </p:nvSpPr>
        <p:spPr>
          <a:xfrm>
            <a:off x="1448650" y="3949577"/>
            <a:ext cx="2252400" cy="9234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3F3F3F"/>
              </a:buClr>
              <a:buSzPts val="1200"/>
              <a:buChar char="●"/>
            </a:pPr>
            <a:r>
              <a:rPr b="1" lang="es-ES" sz="1200">
                <a:solidFill>
                  <a:srgbClr val="6C3DB5"/>
                </a:solidFill>
              </a:rPr>
              <a:t>19% </a:t>
            </a:r>
            <a:r>
              <a:rPr lang="es-ES" sz="1200">
                <a:solidFill>
                  <a:srgbClr val="3F3F3F"/>
                </a:solidFill>
              </a:rPr>
              <a:t>grandes</a:t>
            </a:r>
            <a:endParaRPr>
              <a:solidFill>
                <a:srgbClr val="3F3F3F"/>
              </a:solidFill>
            </a:endParaRPr>
          </a:p>
          <a:p>
            <a:pPr indent="-304800" lvl="0" marL="457200" rtl="0" algn="l">
              <a:spcBef>
                <a:spcPts val="0"/>
              </a:spcBef>
              <a:spcAft>
                <a:spcPts val="0"/>
              </a:spcAft>
              <a:buClr>
                <a:srgbClr val="3F3F3F"/>
              </a:buClr>
              <a:buSzPts val="1200"/>
              <a:buChar char="●"/>
            </a:pPr>
            <a:r>
              <a:rPr b="1" lang="es-ES" sz="1200">
                <a:solidFill>
                  <a:srgbClr val="6C3DB5"/>
                </a:solidFill>
              </a:rPr>
              <a:t>21% </a:t>
            </a:r>
            <a:r>
              <a:rPr lang="es-ES" sz="1200">
                <a:solidFill>
                  <a:srgbClr val="3F3F3F"/>
                </a:solidFill>
              </a:rPr>
              <a:t>medianas</a:t>
            </a:r>
            <a:endParaRPr>
              <a:solidFill>
                <a:srgbClr val="3F3F3F"/>
              </a:solidFill>
            </a:endParaRPr>
          </a:p>
          <a:p>
            <a:pPr indent="-304800" lvl="0" marL="457200" rtl="0" algn="l">
              <a:spcBef>
                <a:spcPts val="0"/>
              </a:spcBef>
              <a:spcAft>
                <a:spcPts val="0"/>
              </a:spcAft>
              <a:buClr>
                <a:srgbClr val="3F3F3F"/>
              </a:buClr>
              <a:buSzPts val="1200"/>
              <a:buChar char="●"/>
            </a:pPr>
            <a:r>
              <a:rPr b="1" lang="es-ES" sz="1200">
                <a:solidFill>
                  <a:srgbClr val="6C3DB5"/>
                </a:solidFill>
              </a:rPr>
              <a:t>21% </a:t>
            </a:r>
            <a:r>
              <a:rPr lang="es-ES" sz="1200">
                <a:solidFill>
                  <a:srgbClr val="3F3F3F"/>
                </a:solidFill>
              </a:rPr>
              <a:t>pequeñas </a:t>
            </a:r>
            <a:endParaRPr sz="1200">
              <a:solidFill>
                <a:srgbClr val="3F3F3F"/>
              </a:solidFill>
            </a:endParaRPr>
          </a:p>
          <a:p>
            <a:pPr indent="-304800" lvl="0" marL="457200" rtl="0" algn="l">
              <a:spcBef>
                <a:spcPts val="0"/>
              </a:spcBef>
              <a:spcAft>
                <a:spcPts val="0"/>
              </a:spcAft>
              <a:buClr>
                <a:srgbClr val="3F3F3F"/>
              </a:buClr>
              <a:buSzPts val="1200"/>
              <a:buChar char="●"/>
            </a:pPr>
            <a:r>
              <a:rPr b="1" lang="es-ES" sz="1200">
                <a:solidFill>
                  <a:srgbClr val="6C3DB5"/>
                </a:solidFill>
              </a:rPr>
              <a:t>34% </a:t>
            </a:r>
            <a:r>
              <a:rPr lang="es-ES" sz="1200">
                <a:solidFill>
                  <a:srgbClr val="3F3F3F"/>
                </a:solidFill>
              </a:rPr>
              <a:t>microempresas</a:t>
            </a:r>
            <a:endParaRPr/>
          </a:p>
        </p:txBody>
      </p:sp>
      <p:sp>
        <p:nvSpPr>
          <p:cNvPr id="245" name="Google Shape;245;p8"/>
          <p:cNvSpPr/>
          <p:nvPr/>
        </p:nvSpPr>
        <p:spPr>
          <a:xfrm>
            <a:off x="5271652" y="2973974"/>
            <a:ext cx="725200" cy="165125"/>
          </a:xfrm>
          <a:custGeom>
            <a:rect b="b" l="l" r="r" t="t"/>
            <a:pathLst>
              <a:path extrusionOk="0" h="6605" w="29008">
                <a:moveTo>
                  <a:pt x="0" y="866"/>
                </a:moveTo>
                <a:cubicBezTo>
                  <a:pt x="5806" y="8603"/>
                  <a:pt x="24682" y="8652"/>
                  <a:pt x="29008" y="0"/>
                </a:cubicBezTo>
              </a:path>
            </a:pathLst>
          </a:custGeom>
          <a:noFill/>
          <a:ln cap="flat" cmpd="sng" w="19050">
            <a:solidFill>
              <a:srgbClr val="EEB827"/>
            </a:solidFill>
            <a:prstDash val="solid"/>
            <a:round/>
            <a:headEnd len="med" w="med" type="none"/>
            <a:tailEnd len="med" w="med" type="stealth"/>
          </a:ln>
        </p:spPr>
      </p:sp>
      <p:sp>
        <p:nvSpPr>
          <p:cNvPr id="246" name="Google Shape;246;p8"/>
          <p:cNvSpPr/>
          <p:nvPr/>
        </p:nvSpPr>
        <p:spPr>
          <a:xfrm rot="10800000">
            <a:off x="6949352" y="670974"/>
            <a:ext cx="725200" cy="165125"/>
          </a:xfrm>
          <a:custGeom>
            <a:rect b="b" l="l" r="r" t="t"/>
            <a:pathLst>
              <a:path extrusionOk="0" h="6605" w="29008">
                <a:moveTo>
                  <a:pt x="0" y="866"/>
                </a:moveTo>
                <a:cubicBezTo>
                  <a:pt x="5806" y="8603"/>
                  <a:pt x="24682" y="8652"/>
                  <a:pt x="29008" y="0"/>
                </a:cubicBezTo>
              </a:path>
            </a:pathLst>
          </a:custGeom>
          <a:noFill/>
          <a:ln cap="flat" cmpd="sng" w="19050">
            <a:solidFill>
              <a:srgbClr val="6C3DB5"/>
            </a:solidFill>
            <a:prstDash val="solid"/>
            <a:round/>
            <a:headEnd len="med" w="med" type="none"/>
            <a:tailEnd len="med" w="med" type="stealth"/>
          </a:ln>
        </p:spPr>
      </p:sp>
      <p:pic>
        <p:nvPicPr>
          <p:cNvPr id="247" name="Google Shape;247;p8"/>
          <p:cNvPicPr preferRelativeResize="0"/>
          <p:nvPr/>
        </p:nvPicPr>
        <p:blipFill>
          <a:blip r:embed="rId6">
            <a:alphaModFix/>
          </a:blip>
          <a:stretch>
            <a:fillRect/>
          </a:stretch>
        </p:blipFill>
        <p:spPr>
          <a:xfrm>
            <a:off x="592606" y="4092827"/>
            <a:ext cx="824944" cy="646200"/>
          </a:xfrm>
          <a:prstGeom prst="rect">
            <a:avLst/>
          </a:prstGeom>
          <a:noFill/>
          <a:ln>
            <a:noFill/>
          </a:ln>
        </p:spPr>
      </p:pic>
      <p:sp>
        <p:nvSpPr>
          <p:cNvPr id="248" name="Google Shape;248;p8"/>
          <p:cNvSpPr txBox="1"/>
          <p:nvPr/>
        </p:nvSpPr>
        <p:spPr>
          <a:xfrm>
            <a:off x="4551245" y="3618897"/>
            <a:ext cx="2121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1200">
                <a:solidFill>
                  <a:srgbClr val="3F3F3F"/>
                </a:solidFill>
              </a:rPr>
              <a:t>Además, se identificó que:</a:t>
            </a:r>
            <a:endParaRPr/>
          </a:p>
        </p:txBody>
      </p:sp>
      <p:pic>
        <p:nvPicPr>
          <p:cNvPr id="249" name="Google Shape;249;p8"/>
          <p:cNvPicPr preferRelativeResize="0"/>
          <p:nvPr/>
        </p:nvPicPr>
        <p:blipFill>
          <a:blip r:embed="rId7">
            <a:alphaModFix/>
          </a:blip>
          <a:stretch>
            <a:fillRect/>
          </a:stretch>
        </p:blipFill>
        <p:spPr>
          <a:xfrm rot="-36">
            <a:off x="4233148" y="3750256"/>
            <a:ext cx="214876" cy="115229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9"/>
          <p:cNvSpPr txBox="1"/>
          <p:nvPr/>
        </p:nvSpPr>
        <p:spPr>
          <a:xfrm>
            <a:off x="4858678" y="1403147"/>
            <a:ext cx="3833400" cy="304800"/>
          </a:xfrm>
          <a:prstGeom prst="rect">
            <a:avLst/>
          </a:prstGeom>
          <a:noFill/>
          <a:ln>
            <a:noFill/>
          </a:ln>
        </p:spPr>
        <p:txBody>
          <a:bodyPr anchorCtr="0" anchor="t" bIns="68550" lIns="68550" spcFirstLastPara="1" rIns="68550" wrap="square" tIns="68550">
            <a:spAutoFit/>
          </a:bodyPr>
          <a:lstStyle/>
          <a:p>
            <a:pPr indent="0" lvl="0" marL="171450" marR="0" rtl="0" algn="ctr">
              <a:lnSpc>
                <a:spcPct val="90000"/>
              </a:lnSpc>
              <a:spcBef>
                <a:spcPts val="0"/>
              </a:spcBef>
              <a:spcAft>
                <a:spcPts val="0"/>
              </a:spcAft>
              <a:buNone/>
            </a:pPr>
            <a:r>
              <a:rPr b="0" i="0" lang="es-ES" sz="1200" u="none" cap="none" strike="noStrike">
                <a:solidFill>
                  <a:srgbClr val="EF8600"/>
                </a:solidFill>
                <a:latin typeface="Helvetica Neue"/>
                <a:ea typeface="Helvetica Neue"/>
                <a:cs typeface="Helvetica Neue"/>
                <a:sym typeface="Helvetica Neue"/>
              </a:rPr>
              <a:t>Uso de tecnología por proceso:</a:t>
            </a:r>
            <a:endParaRPr b="0" i="0" sz="1200" u="none" cap="none" strike="noStrike">
              <a:solidFill>
                <a:srgbClr val="EF8600"/>
              </a:solidFill>
              <a:latin typeface="Helvetica Neue"/>
              <a:ea typeface="Helvetica Neue"/>
              <a:cs typeface="Helvetica Neue"/>
              <a:sym typeface="Helvetica Neue"/>
            </a:endParaRPr>
          </a:p>
        </p:txBody>
      </p:sp>
      <p:pic>
        <p:nvPicPr>
          <p:cNvPr descr="Gráfico" id="255" name="Google Shape;255;p9"/>
          <p:cNvPicPr preferRelativeResize="0"/>
          <p:nvPr/>
        </p:nvPicPr>
        <p:blipFill rotWithShape="1">
          <a:blip r:embed="rId3">
            <a:alphaModFix/>
          </a:blip>
          <a:srcRect b="0" l="12721" r="5151" t="0"/>
          <a:stretch/>
        </p:blipFill>
        <p:spPr>
          <a:xfrm>
            <a:off x="4727100" y="1720000"/>
            <a:ext cx="4149324" cy="2813026"/>
          </a:xfrm>
          <a:prstGeom prst="rect">
            <a:avLst/>
          </a:prstGeom>
          <a:noFill/>
          <a:ln>
            <a:noFill/>
          </a:ln>
        </p:spPr>
      </p:pic>
      <p:sp>
        <p:nvSpPr>
          <p:cNvPr id="256" name="Google Shape;256;p9"/>
          <p:cNvSpPr/>
          <p:nvPr/>
        </p:nvSpPr>
        <p:spPr>
          <a:xfrm>
            <a:off x="5735425" y="2424550"/>
            <a:ext cx="1042500" cy="1835100"/>
          </a:xfrm>
          <a:prstGeom prst="roundRect">
            <a:avLst>
              <a:gd fmla="val 16667" name="adj"/>
            </a:avLst>
          </a:prstGeom>
          <a:solidFill>
            <a:srgbClr val="7030A0">
              <a:alpha val="29803"/>
            </a:srgbClr>
          </a:solid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7" name="Google Shape;257;p9"/>
          <p:cNvSpPr/>
          <p:nvPr/>
        </p:nvSpPr>
        <p:spPr>
          <a:xfrm>
            <a:off x="438325" y="1626075"/>
            <a:ext cx="3977700" cy="300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0" lang="es-ES" sz="1200" u="none" cap="none" strike="noStrike">
                <a:solidFill>
                  <a:srgbClr val="000000"/>
                </a:solidFill>
              </a:rPr>
              <a:t>Se destacaron cuatro procesos logísticos: </a:t>
            </a:r>
            <a:endParaRPr i="0" sz="1200" u="none" cap="none" strike="noStrike">
              <a:solidFill>
                <a:srgbClr val="000000"/>
              </a:solidFill>
            </a:endParaRPr>
          </a:p>
          <a:p>
            <a:pPr indent="0" lvl="0" marL="0" marR="0" rtl="0" algn="l">
              <a:lnSpc>
                <a:spcPct val="100000"/>
              </a:lnSpc>
              <a:spcBef>
                <a:spcPts val="0"/>
              </a:spcBef>
              <a:spcAft>
                <a:spcPts val="0"/>
              </a:spcAft>
              <a:buNone/>
            </a:pPr>
            <a:r>
              <a:t/>
            </a:r>
            <a:endParaRPr b="1" i="0" sz="1000" u="none" cap="none" strike="noStrike">
              <a:solidFill>
                <a:srgbClr val="000000"/>
              </a:solidFill>
            </a:endParaRPr>
          </a:p>
          <a:p>
            <a:pPr indent="-165100" lvl="0" marL="171450" marR="0" rtl="0" algn="l">
              <a:lnSpc>
                <a:spcPct val="100000"/>
              </a:lnSpc>
              <a:spcBef>
                <a:spcPts val="0"/>
              </a:spcBef>
              <a:spcAft>
                <a:spcPts val="0"/>
              </a:spcAft>
              <a:buClr>
                <a:srgbClr val="000000"/>
              </a:buClr>
              <a:buSzPts val="1000"/>
              <a:buFont typeface="Arial"/>
              <a:buChar char="•"/>
            </a:pPr>
            <a:r>
              <a:rPr b="1" i="0" lang="es-ES" sz="1200" u="none" cap="none" strike="noStrike">
                <a:solidFill>
                  <a:srgbClr val="000000"/>
                </a:solidFill>
              </a:rPr>
              <a:t>Planificación</a:t>
            </a:r>
            <a:r>
              <a:rPr b="1" lang="es-ES" sz="1200"/>
              <a:t> </a:t>
            </a:r>
            <a:r>
              <a:rPr b="1" i="0" lang="es-ES" sz="1200" u="none" cap="none" strike="noStrike">
                <a:solidFill>
                  <a:srgbClr val="000000"/>
                </a:solidFill>
              </a:rPr>
              <a:t>previa:</a:t>
            </a:r>
            <a:r>
              <a:rPr i="0" lang="es-ES" sz="1000" u="none" cap="none" strike="noStrike">
                <a:solidFill>
                  <a:srgbClr val="000000"/>
                </a:solidFill>
              </a:rPr>
              <a:t> Incluye previsión de stock y gestión de contratos de personal</a:t>
            </a:r>
            <a:endParaRPr sz="1000"/>
          </a:p>
          <a:p>
            <a:pPr indent="-101600" lvl="0" marL="171450" marR="0" rtl="0" algn="l">
              <a:lnSpc>
                <a:spcPct val="100000"/>
              </a:lnSpc>
              <a:spcBef>
                <a:spcPts val="0"/>
              </a:spcBef>
              <a:spcAft>
                <a:spcPts val="0"/>
              </a:spcAft>
              <a:buClr>
                <a:srgbClr val="000000"/>
              </a:buClr>
              <a:buSzPts val="1100"/>
              <a:buFont typeface="Arial"/>
              <a:buNone/>
            </a:pPr>
            <a:r>
              <a:t/>
            </a:r>
            <a:endParaRPr i="0" sz="1000" u="none" cap="none" strike="noStrike">
              <a:solidFill>
                <a:srgbClr val="000000"/>
              </a:solidFill>
            </a:endParaRPr>
          </a:p>
          <a:p>
            <a:pPr indent="-165100" lvl="0" marL="171450" marR="0" rtl="0" algn="l">
              <a:lnSpc>
                <a:spcPct val="100000"/>
              </a:lnSpc>
              <a:spcBef>
                <a:spcPts val="0"/>
              </a:spcBef>
              <a:spcAft>
                <a:spcPts val="0"/>
              </a:spcAft>
              <a:buClr>
                <a:srgbClr val="000000"/>
              </a:buClr>
              <a:buSzPts val="1000"/>
              <a:buFont typeface="Arial"/>
              <a:buChar char="•"/>
            </a:pPr>
            <a:r>
              <a:rPr b="1" i="0" lang="es-ES" sz="1200" u="none" cap="none" strike="noStrike">
                <a:solidFill>
                  <a:srgbClr val="000000"/>
                </a:solidFill>
              </a:rPr>
              <a:t>Almacenamiento:</a:t>
            </a:r>
            <a:r>
              <a:rPr i="0" lang="es-ES" sz="1000" u="none" cap="none" strike="noStrike">
                <a:solidFill>
                  <a:srgbClr val="000000"/>
                </a:solidFill>
              </a:rPr>
              <a:t> Actividades ocurridas en las bodegas o centros de distribución como gestión de stock, ubicaciones en bodega, recepción de carga, entre otras</a:t>
            </a:r>
            <a:endParaRPr sz="1000"/>
          </a:p>
          <a:p>
            <a:pPr indent="-101600" lvl="0" marL="171450" marR="0" rtl="0" algn="l">
              <a:lnSpc>
                <a:spcPct val="100000"/>
              </a:lnSpc>
              <a:spcBef>
                <a:spcPts val="0"/>
              </a:spcBef>
              <a:spcAft>
                <a:spcPts val="0"/>
              </a:spcAft>
              <a:buClr>
                <a:srgbClr val="000000"/>
              </a:buClr>
              <a:buSzPts val="1100"/>
              <a:buFont typeface="Arial"/>
              <a:buNone/>
            </a:pPr>
            <a:r>
              <a:t/>
            </a:r>
            <a:endParaRPr i="0" sz="1000" u="none" cap="none" strike="noStrike">
              <a:solidFill>
                <a:srgbClr val="000000"/>
              </a:solidFill>
            </a:endParaRPr>
          </a:p>
          <a:p>
            <a:pPr indent="-165100" lvl="0" marL="171450" marR="0" rtl="0" algn="l">
              <a:lnSpc>
                <a:spcPct val="100000"/>
              </a:lnSpc>
              <a:spcBef>
                <a:spcPts val="0"/>
              </a:spcBef>
              <a:spcAft>
                <a:spcPts val="0"/>
              </a:spcAft>
              <a:buClr>
                <a:srgbClr val="000000"/>
              </a:buClr>
              <a:buSzPts val="1000"/>
              <a:buFont typeface="Arial"/>
              <a:buChar char="•"/>
            </a:pPr>
            <a:r>
              <a:rPr b="1" i="0" lang="es-ES" sz="1200" u="none" cap="none" strike="noStrike">
                <a:solidFill>
                  <a:srgbClr val="000000"/>
                </a:solidFill>
              </a:rPr>
              <a:t>Picking:</a:t>
            </a:r>
            <a:r>
              <a:rPr i="0" lang="es-ES" sz="1000" u="none" cap="none" strike="noStrike">
                <a:solidFill>
                  <a:srgbClr val="000000"/>
                </a:solidFill>
              </a:rPr>
              <a:t> Búsqueda de productos comercializados en la bodega de la empresa. En esta etapa se consideran actividades de optimización de rutas por parte del personal en la bodega, recolección por voz, radiofrecuencia y sistemas robóticos</a:t>
            </a:r>
            <a:endParaRPr sz="1000"/>
          </a:p>
          <a:p>
            <a:pPr indent="-101600" lvl="0" marL="171450" marR="0" rtl="0" algn="l">
              <a:lnSpc>
                <a:spcPct val="100000"/>
              </a:lnSpc>
              <a:spcBef>
                <a:spcPts val="0"/>
              </a:spcBef>
              <a:spcAft>
                <a:spcPts val="0"/>
              </a:spcAft>
              <a:buClr>
                <a:srgbClr val="000000"/>
              </a:buClr>
              <a:buSzPts val="1100"/>
              <a:buFont typeface="Arial"/>
              <a:buNone/>
            </a:pPr>
            <a:r>
              <a:t/>
            </a:r>
            <a:endParaRPr i="0" sz="1000" u="none" cap="none" strike="noStrike">
              <a:solidFill>
                <a:srgbClr val="000000"/>
              </a:solidFill>
            </a:endParaRPr>
          </a:p>
          <a:p>
            <a:pPr indent="-165100" lvl="0" marL="171450" marR="0" rtl="0" algn="l">
              <a:lnSpc>
                <a:spcPct val="100000"/>
              </a:lnSpc>
              <a:spcBef>
                <a:spcPts val="0"/>
              </a:spcBef>
              <a:spcAft>
                <a:spcPts val="0"/>
              </a:spcAft>
              <a:buClr>
                <a:srgbClr val="000000"/>
              </a:buClr>
              <a:buSzPts val="1000"/>
              <a:buFont typeface="Arial"/>
              <a:buChar char="•"/>
            </a:pPr>
            <a:r>
              <a:rPr b="1" i="0" lang="es-ES" sz="1200" u="none" cap="none" strike="noStrike">
                <a:solidFill>
                  <a:srgbClr val="000000"/>
                </a:solidFill>
              </a:rPr>
              <a:t>Distribución:</a:t>
            </a:r>
            <a:r>
              <a:rPr i="0" lang="es-ES" sz="1000" u="none" cap="none" strike="noStrike">
                <a:solidFill>
                  <a:srgbClr val="000000"/>
                </a:solidFill>
              </a:rPr>
              <a:t> Etapa que ocurre entre el centro de distribución y el cliente final. En esta etapa destaca la gestión de flota, seguimiento a </a:t>
            </a:r>
            <a:r>
              <a:rPr lang="es-ES" sz="1000"/>
              <a:t>vehículo</a:t>
            </a:r>
            <a:r>
              <a:rPr i="0" lang="es-ES" sz="1000" u="none" cap="none" strike="noStrike">
                <a:solidFill>
                  <a:srgbClr val="000000"/>
                </a:solidFill>
              </a:rPr>
              <a:t>, entregas a clientes, optimización de rutas, etc</a:t>
            </a:r>
            <a:endParaRPr i="0" sz="1000" u="none" cap="none" strike="noStrike">
              <a:solidFill>
                <a:srgbClr val="000000"/>
              </a:solidFill>
            </a:endParaRPr>
          </a:p>
        </p:txBody>
      </p:sp>
      <p:pic>
        <p:nvPicPr>
          <p:cNvPr id="258" name="Google Shape;258;p9"/>
          <p:cNvPicPr preferRelativeResize="0"/>
          <p:nvPr/>
        </p:nvPicPr>
        <p:blipFill rotWithShape="1">
          <a:blip r:embed="rId4">
            <a:alphaModFix/>
          </a:blip>
          <a:srcRect b="0" l="0" r="0" t="0"/>
          <a:stretch/>
        </p:blipFill>
        <p:spPr>
          <a:xfrm>
            <a:off x="8347914" y="4463970"/>
            <a:ext cx="571500" cy="558300"/>
          </a:xfrm>
          <a:prstGeom prst="rect">
            <a:avLst/>
          </a:prstGeom>
          <a:noFill/>
          <a:ln>
            <a:noFill/>
          </a:ln>
        </p:spPr>
      </p:pic>
      <p:sp>
        <p:nvSpPr>
          <p:cNvPr id="259" name="Google Shape;259;p9"/>
          <p:cNvSpPr txBox="1"/>
          <p:nvPr/>
        </p:nvSpPr>
        <p:spPr>
          <a:xfrm>
            <a:off x="444653" y="660152"/>
            <a:ext cx="2729100" cy="74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lang="es-ES" sz="2000">
                <a:solidFill>
                  <a:srgbClr val="595959"/>
                </a:solidFill>
              </a:rPr>
              <a:t>PROCESOS Y USO DE TECNOLOGÍA</a:t>
            </a:r>
            <a:endParaRPr b="1" i="0" sz="2000" u="none" cap="none" strike="noStrike">
              <a:solidFill>
                <a:srgbClr val="595959"/>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Romina Morales Rojas</dc:creator>
</cp:coreProperties>
</file>